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ADADAD">
              <a:alpha val="10195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572"/>
            <a:ext cx="6164525" cy="55245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ADADAD">
              <a:alpha val="10195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0013" y="410032"/>
            <a:ext cx="10551972" cy="13011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47157" y="2106904"/>
            <a:ext cx="6043295" cy="2962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52525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www.wired.it/economia/business/2020/01/07/10-persone-ricche-mondo/" TargetMode="External"/><Relationship Id="rId4" Type="http://schemas.openxmlformats.org/officeDocument/2006/relationships/hyperlink" Target="https://creativecommons.org/licenses/by-nc-nd/3.0/" TargetMode="Externa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hyperlink" Target="https://en.wikipedia.org/wiki/Buffett_Foundation" TargetMode="External"/><Relationship Id="rId5" Type="http://schemas.openxmlformats.org/officeDocument/2006/relationships/hyperlink" Target="https://creativecommons.org/licenses/by-sa/3.0/" TargetMode="External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699"/>
            <a:ext cx="6336480" cy="68453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55560" y="592277"/>
            <a:ext cx="3731260" cy="1732914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ctr" marR="110489">
              <a:lnSpc>
                <a:spcPts val="4560"/>
              </a:lnSpc>
              <a:spcBef>
                <a:spcPts val="95"/>
              </a:spcBef>
            </a:pPr>
            <a:r>
              <a:rPr dirty="0" sz="4000"/>
              <a:t>BBA</a:t>
            </a:r>
            <a:r>
              <a:rPr dirty="0" sz="4000" spc="-110"/>
              <a:t> </a:t>
            </a:r>
            <a:r>
              <a:rPr dirty="0" sz="4000"/>
              <a:t>3rd</a:t>
            </a:r>
            <a:r>
              <a:rPr dirty="0" sz="4000" spc="-90"/>
              <a:t> </a:t>
            </a:r>
            <a:r>
              <a:rPr dirty="0" sz="4000" spc="-25"/>
              <a:t>SEM</a:t>
            </a:r>
            <a:endParaRPr sz="4000"/>
          </a:p>
          <a:p>
            <a:pPr algn="ctr" marL="12065" marR="5080">
              <a:lnSpc>
                <a:spcPts val="4320"/>
              </a:lnSpc>
              <a:spcBef>
                <a:spcPts val="305"/>
              </a:spcBef>
            </a:pPr>
            <a:r>
              <a:rPr dirty="0" sz="4000"/>
              <a:t>Session</a:t>
            </a:r>
            <a:r>
              <a:rPr dirty="0" sz="4000" spc="-65"/>
              <a:t> </a:t>
            </a:r>
            <a:r>
              <a:rPr dirty="0" sz="4000" spc="-25"/>
              <a:t>(2023-24) Warren</a:t>
            </a:r>
            <a:r>
              <a:rPr dirty="0" sz="4000" spc="-180"/>
              <a:t> </a:t>
            </a:r>
            <a:r>
              <a:rPr dirty="0" sz="4000" spc="-10"/>
              <a:t>Buffett</a:t>
            </a:r>
            <a:endParaRPr sz="4000"/>
          </a:p>
        </p:txBody>
      </p:sp>
      <p:sp>
        <p:nvSpPr>
          <p:cNvPr id="4" name="object 4" descr=""/>
          <p:cNvSpPr txBox="1"/>
          <p:nvPr/>
        </p:nvSpPr>
        <p:spPr>
          <a:xfrm>
            <a:off x="8242172" y="2626207"/>
            <a:ext cx="1556385" cy="34798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 indent="1270">
              <a:lnSpc>
                <a:spcPct val="141700"/>
              </a:lnSpc>
              <a:spcBef>
                <a:spcPts val="95"/>
              </a:spcBef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Submitted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by-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Divy</a:t>
            </a:r>
            <a:r>
              <a:rPr dirty="0" sz="20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Jain</a:t>
            </a:r>
            <a:r>
              <a:rPr dirty="0" sz="2000" spc="50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Pakhi</a:t>
            </a:r>
            <a:r>
              <a:rPr dirty="0" sz="2000" spc="-8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Yadav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Ritika</a:t>
            </a:r>
            <a:r>
              <a:rPr dirty="0" sz="20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Solanki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Shankh</a:t>
            </a:r>
            <a:r>
              <a:rPr dirty="0" sz="20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Bansal</a:t>
            </a:r>
            <a:endParaRPr sz="20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960"/>
              </a:spcBef>
            </a:pPr>
            <a:endParaRPr sz="20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Submitted</a:t>
            </a:r>
            <a:r>
              <a:rPr dirty="0" sz="2000" spc="-8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50" b="1">
                <a:solidFill>
                  <a:srgbClr val="252525"/>
                </a:solidFill>
                <a:latin typeface="Carlito"/>
                <a:cs typeface="Carlito"/>
              </a:rPr>
              <a:t> -</a:t>
            </a:r>
            <a:endParaRPr sz="20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  <a:spcBef>
                <a:spcPts val="1000"/>
              </a:spcBef>
            </a:pP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Mr.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L.J.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Brown</a:t>
            </a:r>
            <a:endParaRPr sz="20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74384" y="1399108"/>
            <a:ext cx="467169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/>
              <a:t>Berkshire</a:t>
            </a:r>
            <a:r>
              <a:rPr dirty="0" sz="4400" spc="-135"/>
              <a:t> </a:t>
            </a:r>
            <a:r>
              <a:rPr dirty="0" sz="4400" spc="-20"/>
              <a:t>Hathaway</a:t>
            </a:r>
            <a:endParaRPr sz="440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710116" cy="6857996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5851397" y="2409901"/>
            <a:ext cx="5690235" cy="38277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905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didn't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found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company,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but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took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control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endParaRPr sz="18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it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1965,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when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was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35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years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old.</a:t>
            </a:r>
            <a:endParaRPr sz="1800">
              <a:latin typeface="Carlito"/>
              <a:cs typeface="Carlito"/>
            </a:endParaRPr>
          </a:p>
          <a:p>
            <a:pPr marL="55244" marR="36195" indent="-9525">
              <a:lnSpc>
                <a:spcPct val="100000"/>
              </a:lnSpc>
              <a:spcBef>
                <a:spcPts val="1005"/>
              </a:spcBef>
              <a:buChar char="•"/>
              <a:tabLst>
                <a:tab pos="55244" algn="l"/>
                <a:tab pos="209550" algn="l"/>
              </a:tabLst>
            </a:pP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	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Berkshire</a:t>
            </a:r>
            <a:r>
              <a:rPr dirty="0" sz="1800" spc="-11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30">
                <a:solidFill>
                  <a:srgbClr val="252525"/>
                </a:solidFill>
                <a:latin typeface="Trebuchet MS"/>
                <a:cs typeface="Trebuchet MS"/>
              </a:rPr>
              <a:t>Hathaway,</a:t>
            </a:r>
            <a:r>
              <a:rPr dirty="0" sz="1800" spc="-8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20">
                <a:solidFill>
                  <a:srgbClr val="252525"/>
                </a:solidFill>
                <a:latin typeface="Trebuchet MS"/>
                <a:cs typeface="Trebuchet MS"/>
              </a:rPr>
              <a:t>Inc.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0">
                <a:solidFill>
                  <a:srgbClr val="252525"/>
                </a:solidFill>
                <a:latin typeface="Trebuchet MS"/>
                <a:cs typeface="Trebuchet MS"/>
              </a:rPr>
              <a:t>is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actually</a:t>
            </a:r>
            <a:r>
              <a:rPr dirty="0" sz="1800" spc="-7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0">
                <a:solidFill>
                  <a:srgbClr val="252525"/>
                </a:solidFill>
                <a:latin typeface="Trebuchet MS"/>
                <a:cs typeface="Trebuchet MS"/>
              </a:rPr>
              <a:t>an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insurance </a:t>
            </a:r>
            <a:r>
              <a:rPr dirty="0" sz="1800" spc="-50">
                <a:solidFill>
                  <a:srgbClr val="252525"/>
                </a:solidFill>
                <a:latin typeface="Trebuchet MS"/>
                <a:cs typeface="Trebuchet MS"/>
              </a:rPr>
              <a:t>company;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just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invests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money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company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instead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of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putting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it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bank,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increasing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their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profits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many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times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over.</a:t>
            </a:r>
            <a:endParaRPr sz="1800">
              <a:latin typeface="Carlito"/>
              <a:cs typeface="Carlito"/>
            </a:endParaRPr>
          </a:p>
          <a:p>
            <a:pPr algn="ctr" marL="163830" indent="-163830">
              <a:lnSpc>
                <a:spcPct val="100000"/>
              </a:lnSpc>
              <a:spcBef>
                <a:spcPts val="1000"/>
              </a:spcBef>
              <a:buChar char="•"/>
              <a:tabLst>
                <a:tab pos="163830" algn="l"/>
              </a:tabLst>
            </a:pP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Berkshire</a:t>
            </a:r>
            <a:r>
              <a:rPr dirty="0" sz="1800" spc="-114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Hathaway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actually</a:t>
            </a:r>
            <a:r>
              <a:rPr dirty="0" sz="1800" spc="-8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started </a:t>
            </a:r>
            <a:r>
              <a:rPr dirty="0" sz="1800" spc="-70">
                <a:solidFill>
                  <a:srgbClr val="252525"/>
                </a:solidFill>
                <a:latin typeface="Trebuchet MS"/>
                <a:cs typeface="Trebuchet MS"/>
              </a:rPr>
              <a:t>as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95">
                <a:solidFill>
                  <a:srgbClr val="252525"/>
                </a:solidFill>
                <a:latin typeface="Trebuchet MS"/>
                <a:cs typeface="Trebuchet MS"/>
              </a:rPr>
              <a:t>a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20">
                <a:solidFill>
                  <a:srgbClr val="252525"/>
                </a:solidFill>
                <a:latin typeface="Trebuchet MS"/>
                <a:cs typeface="Trebuchet MS"/>
              </a:rPr>
              <a:t>textile</a:t>
            </a:r>
            <a:r>
              <a:rPr dirty="0" sz="1800" spc="-7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company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Trebuchet MS"/>
                <a:cs typeface="Trebuchet MS"/>
              </a:rPr>
              <a:t>in</a:t>
            </a:r>
            <a:endParaRPr sz="1800">
              <a:latin typeface="Trebuchet MS"/>
              <a:cs typeface="Trebuchet MS"/>
            </a:endParaRPr>
          </a:p>
          <a:p>
            <a:pPr algn="ctr" marL="38100" marR="29845">
              <a:lnSpc>
                <a:spcPct val="100000"/>
              </a:lnSpc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1929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when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Valley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Falls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Company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merged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with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Berkshire</a:t>
            </a:r>
            <a:r>
              <a:rPr dirty="0" sz="18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Fine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Spinning</a:t>
            </a:r>
            <a:endParaRPr sz="1800">
              <a:latin typeface="Carlito"/>
              <a:cs typeface="Carlito"/>
            </a:endParaRPr>
          </a:p>
          <a:p>
            <a:pPr algn="ctr" marL="3175">
              <a:lnSpc>
                <a:spcPct val="100000"/>
              </a:lnSpc>
              <a:spcBef>
                <a:spcPts val="994"/>
              </a:spcBef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Associates.</a:t>
            </a:r>
            <a:endParaRPr sz="1800">
              <a:latin typeface="Carlito"/>
              <a:cs typeface="Carlito"/>
            </a:endParaRPr>
          </a:p>
          <a:p>
            <a:pPr algn="ctr" lvl="1" marL="165100" indent="-165100">
              <a:lnSpc>
                <a:spcPct val="100000"/>
              </a:lnSpc>
              <a:spcBef>
                <a:spcPts val="1010"/>
              </a:spcBef>
              <a:buChar char="•"/>
              <a:tabLst>
                <a:tab pos="165100" algn="l"/>
              </a:tabLst>
            </a:pPr>
            <a:r>
              <a:rPr dirty="0" sz="1800" spc="-60">
                <a:solidFill>
                  <a:srgbClr val="252525"/>
                </a:solidFill>
                <a:latin typeface="Trebuchet MS"/>
                <a:cs typeface="Trebuchet MS"/>
              </a:rPr>
              <a:t>One</a:t>
            </a:r>
            <a:r>
              <a:rPr dirty="0" sz="1800" spc="-9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5">
                <a:solidFill>
                  <a:srgbClr val="252525"/>
                </a:solidFill>
                <a:latin typeface="Trebuchet MS"/>
                <a:cs typeface="Trebuchet MS"/>
              </a:rPr>
              <a:t>of</a:t>
            </a:r>
            <a:r>
              <a:rPr dirty="0" sz="1800" spc="-11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the</a:t>
            </a:r>
            <a:r>
              <a:rPr dirty="0" sz="1800" spc="-9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65">
                <a:solidFill>
                  <a:srgbClr val="252525"/>
                </a:solidFill>
                <a:latin typeface="Trebuchet MS"/>
                <a:cs typeface="Trebuchet MS"/>
              </a:rPr>
              <a:t>businesses</a:t>
            </a:r>
            <a:r>
              <a:rPr dirty="0" sz="1800" spc="-12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the</a:t>
            </a:r>
            <a:r>
              <a:rPr dirty="0" sz="1800" spc="-9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company</a:t>
            </a:r>
            <a:r>
              <a:rPr dirty="0" sz="1800" spc="-9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50">
                <a:solidFill>
                  <a:srgbClr val="252525"/>
                </a:solidFill>
                <a:latin typeface="Trebuchet MS"/>
                <a:cs typeface="Trebuchet MS"/>
              </a:rPr>
              <a:t>owns</a:t>
            </a:r>
            <a:r>
              <a:rPr dirty="0" sz="1800" spc="-11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(they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Trebuchet MS"/>
                <a:cs typeface="Trebuchet MS"/>
              </a:rPr>
              <a:t>have</a:t>
            </a:r>
            <a:endParaRPr sz="1800">
              <a:latin typeface="Trebuchet MS"/>
              <a:cs typeface="Trebuchet MS"/>
            </a:endParaRPr>
          </a:p>
          <a:p>
            <a:pPr algn="ctr" marL="264160" marR="254000">
              <a:lnSpc>
                <a:spcPct val="100000"/>
              </a:lnSpc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bought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100%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company's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stock)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well-known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Geico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Company.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54710" rIns="0" bIns="0" rtlCol="0" vert="horz">
            <a:spAutoFit/>
          </a:bodyPr>
          <a:lstStyle/>
          <a:p>
            <a:pPr marL="5789930">
              <a:lnSpc>
                <a:spcPct val="100000"/>
              </a:lnSpc>
              <a:spcBef>
                <a:spcPts val="100"/>
              </a:spcBef>
            </a:pPr>
            <a:r>
              <a:rPr dirty="0" sz="5400"/>
              <a:t>Dairy</a:t>
            </a:r>
            <a:r>
              <a:rPr dirty="0" sz="5400" spc="-30"/>
              <a:t> </a:t>
            </a:r>
            <a:r>
              <a:rPr dirty="0" sz="5400" spc="-10"/>
              <a:t>Queen</a:t>
            </a:r>
            <a:endParaRPr sz="5400"/>
          </a:p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4875530" cy="6858000"/>
            <a:chOff x="0" y="0"/>
            <a:chExt cx="4875530" cy="685800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407664"/>
              <a:ext cx="4875254" cy="3450333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863083" cy="3450335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344420" marR="177165" indent="-2158365">
              <a:lnSpc>
                <a:spcPct val="110000"/>
              </a:lnSpc>
              <a:spcBef>
                <a:spcPts val="100"/>
              </a:spcBef>
            </a:pPr>
            <a:r>
              <a:rPr dirty="0"/>
              <a:t>One</a:t>
            </a:r>
            <a:r>
              <a:rPr dirty="0" spc="-45"/>
              <a:t> </a:t>
            </a:r>
            <a:r>
              <a:rPr dirty="0"/>
              <a:t>of</a:t>
            </a:r>
            <a:r>
              <a:rPr dirty="0" spc="-45"/>
              <a:t> </a:t>
            </a:r>
            <a:r>
              <a:rPr dirty="0"/>
              <a:t>the</a:t>
            </a:r>
            <a:r>
              <a:rPr dirty="0" spc="-35"/>
              <a:t> </a:t>
            </a:r>
            <a:r>
              <a:rPr dirty="0"/>
              <a:t>companies</a:t>
            </a:r>
            <a:r>
              <a:rPr dirty="0" spc="-45"/>
              <a:t> </a:t>
            </a:r>
            <a:r>
              <a:rPr dirty="0"/>
              <a:t>owned</a:t>
            </a:r>
            <a:r>
              <a:rPr dirty="0" spc="-55"/>
              <a:t> </a:t>
            </a:r>
            <a:r>
              <a:rPr dirty="0"/>
              <a:t>by</a:t>
            </a:r>
            <a:r>
              <a:rPr dirty="0" spc="-50"/>
              <a:t> </a:t>
            </a:r>
            <a:r>
              <a:rPr dirty="0" spc="-10"/>
              <a:t>Berkshire Hathaway</a:t>
            </a:r>
            <a:r>
              <a:rPr dirty="0" spc="-35"/>
              <a:t> </a:t>
            </a:r>
            <a:r>
              <a:rPr dirty="0" spc="-25"/>
              <a:t>is </a:t>
            </a:r>
            <a:r>
              <a:rPr dirty="0"/>
              <a:t>Dairy</a:t>
            </a:r>
            <a:r>
              <a:rPr dirty="0" spc="-10"/>
              <a:t> Queen.</a:t>
            </a:r>
          </a:p>
          <a:p>
            <a:pPr marL="196215" indent="-183515">
              <a:lnSpc>
                <a:spcPct val="100000"/>
              </a:lnSpc>
              <a:spcBef>
                <a:spcPts val="1235"/>
              </a:spcBef>
              <a:buChar char="•"/>
              <a:tabLst>
                <a:tab pos="196215" algn="l"/>
              </a:tabLst>
            </a:pPr>
            <a:r>
              <a:rPr dirty="0" spc="-80">
                <a:latin typeface="Trebuchet MS"/>
                <a:cs typeface="Trebuchet MS"/>
              </a:rPr>
              <a:t>Dairy</a:t>
            </a:r>
            <a:r>
              <a:rPr dirty="0" spc="-140">
                <a:latin typeface="Trebuchet MS"/>
                <a:cs typeface="Trebuchet MS"/>
              </a:rPr>
              <a:t> </a:t>
            </a:r>
            <a:r>
              <a:rPr dirty="0" spc="-95">
                <a:latin typeface="Trebuchet MS"/>
                <a:cs typeface="Trebuchet MS"/>
              </a:rPr>
              <a:t>Queen,</a:t>
            </a:r>
            <a:r>
              <a:rPr dirty="0" spc="-114">
                <a:latin typeface="Trebuchet MS"/>
                <a:cs typeface="Trebuchet MS"/>
              </a:rPr>
              <a:t> </a:t>
            </a:r>
            <a:r>
              <a:rPr dirty="0" spc="-75">
                <a:latin typeface="Trebuchet MS"/>
                <a:cs typeface="Trebuchet MS"/>
              </a:rPr>
              <a:t>as</a:t>
            </a:r>
            <a:r>
              <a:rPr dirty="0" spc="-120">
                <a:latin typeface="Trebuchet MS"/>
                <a:cs typeface="Trebuchet MS"/>
              </a:rPr>
              <a:t> </a:t>
            </a:r>
            <a:r>
              <a:rPr dirty="0" spc="-95">
                <a:latin typeface="Trebuchet MS"/>
                <a:cs typeface="Trebuchet MS"/>
              </a:rPr>
              <a:t>we</a:t>
            </a:r>
            <a:r>
              <a:rPr dirty="0" spc="-130">
                <a:latin typeface="Trebuchet MS"/>
                <a:cs typeface="Trebuchet MS"/>
              </a:rPr>
              <a:t> </a:t>
            </a:r>
            <a:r>
              <a:rPr dirty="0" spc="-125">
                <a:latin typeface="Trebuchet MS"/>
                <a:cs typeface="Trebuchet MS"/>
              </a:rPr>
              <a:t>all</a:t>
            </a:r>
            <a:r>
              <a:rPr dirty="0" spc="-114">
                <a:latin typeface="Trebuchet MS"/>
                <a:cs typeface="Trebuchet MS"/>
              </a:rPr>
              <a:t> </a:t>
            </a:r>
            <a:r>
              <a:rPr dirty="0" spc="-140">
                <a:latin typeface="Trebuchet MS"/>
                <a:cs typeface="Trebuchet MS"/>
              </a:rPr>
              <a:t>know, </a:t>
            </a:r>
            <a:r>
              <a:rPr dirty="0" spc="-100">
                <a:latin typeface="Trebuchet MS"/>
                <a:cs typeface="Trebuchet MS"/>
              </a:rPr>
              <a:t>makes</a:t>
            </a:r>
            <a:r>
              <a:rPr dirty="0" spc="-114">
                <a:latin typeface="Trebuchet MS"/>
                <a:cs typeface="Trebuchet MS"/>
              </a:rPr>
              <a:t> </a:t>
            </a:r>
            <a:r>
              <a:rPr dirty="0" spc="-95">
                <a:latin typeface="Trebuchet MS"/>
                <a:cs typeface="Trebuchet MS"/>
              </a:rPr>
              <a:t>the</a:t>
            </a:r>
            <a:r>
              <a:rPr dirty="0" spc="-125">
                <a:latin typeface="Trebuchet MS"/>
                <a:cs typeface="Trebuchet MS"/>
              </a:rPr>
              <a:t> </a:t>
            </a:r>
            <a:r>
              <a:rPr dirty="0" spc="-95">
                <a:latin typeface="Trebuchet MS"/>
                <a:cs typeface="Trebuchet MS"/>
              </a:rPr>
              <a:t>regular</a:t>
            </a:r>
            <a:r>
              <a:rPr dirty="0" spc="-130">
                <a:latin typeface="Trebuchet MS"/>
                <a:cs typeface="Trebuchet MS"/>
              </a:rPr>
              <a:t> </a:t>
            </a:r>
            <a:r>
              <a:rPr dirty="0" spc="-120">
                <a:latin typeface="Trebuchet MS"/>
                <a:cs typeface="Trebuchet MS"/>
              </a:rPr>
              <a:t>fast </a:t>
            </a:r>
            <a:r>
              <a:rPr dirty="0" spc="-20">
                <a:latin typeface="Trebuchet MS"/>
                <a:cs typeface="Trebuchet MS"/>
              </a:rPr>
              <a:t>food</a:t>
            </a:r>
          </a:p>
          <a:p>
            <a:pPr marL="791210">
              <a:lnSpc>
                <a:spcPct val="100000"/>
              </a:lnSpc>
              <a:spcBef>
                <a:spcPts val="240"/>
              </a:spcBef>
            </a:pPr>
            <a:r>
              <a:rPr dirty="0"/>
              <a:t>things</a:t>
            </a:r>
            <a:r>
              <a:rPr dirty="0" spc="-40"/>
              <a:t> </a:t>
            </a:r>
            <a:r>
              <a:rPr dirty="0"/>
              <a:t>-</a:t>
            </a:r>
            <a:r>
              <a:rPr dirty="0" spc="-30"/>
              <a:t> </a:t>
            </a:r>
            <a:r>
              <a:rPr dirty="0" spc="-10"/>
              <a:t>burgers,</a:t>
            </a:r>
            <a:r>
              <a:rPr dirty="0" spc="-50"/>
              <a:t> </a:t>
            </a:r>
            <a:r>
              <a:rPr dirty="0"/>
              <a:t>fries,</a:t>
            </a:r>
            <a:r>
              <a:rPr dirty="0" spc="-15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10"/>
              <a:t>chicken</a:t>
            </a:r>
            <a:r>
              <a:rPr dirty="0" spc="-50"/>
              <a:t> </a:t>
            </a:r>
            <a:r>
              <a:rPr dirty="0" spc="-10"/>
              <a:t>nuggets.</a:t>
            </a:r>
          </a:p>
          <a:p>
            <a:pPr lvl="1" marL="48895" marR="43180" indent="802005">
              <a:lnSpc>
                <a:spcPct val="110000"/>
              </a:lnSpc>
              <a:spcBef>
                <a:spcPts val="1010"/>
              </a:spcBef>
              <a:buChar char="•"/>
              <a:tabLst>
                <a:tab pos="850900" algn="l"/>
              </a:tabLst>
            </a:pPr>
            <a:r>
              <a:rPr dirty="0" sz="2000" spc="-135">
                <a:solidFill>
                  <a:srgbClr val="252525"/>
                </a:solidFill>
                <a:latin typeface="Trebuchet MS"/>
                <a:cs typeface="Trebuchet MS"/>
              </a:rPr>
              <a:t>However,</a:t>
            </a:r>
            <a:r>
              <a:rPr dirty="0" sz="2000" spc="-12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90">
                <a:solidFill>
                  <a:srgbClr val="252525"/>
                </a:solidFill>
                <a:latin typeface="Trebuchet MS"/>
                <a:cs typeface="Trebuchet MS"/>
              </a:rPr>
              <a:t>what</a:t>
            </a:r>
            <a:r>
              <a:rPr dirty="0" sz="2000" spc="-114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80">
                <a:solidFill>
                  <a:srgbClr val="252525"/>
                </a:solidFill>
                <a:latin typeface="Trebuchet MS"/>
                <a:cs typeface="Trebuchet MS"/>
              </a:rPr>
              <a:t>sets</a:t>
            </a:r>
            <a:r>
              <a:rPr dirty="0" sz="2000" spc="-9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80">
                <a:solidFill>
                  <a:srgbClr val="252525"/>
                </a:solidFill>
                <a:latin typeface="Trebuchet MS"/>
                <a:cs typeface="Trebuchet MS"/>
              </a:rPr>
              <a:t>Dairy</a:t>
            </a:r>
            <a:r>
              <a:rPr dirty="0" sz="2000" spc="-13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70">
                <a:solidFill>
                  <a:srgbClr val="252525"/>
                </a:solidFill>
                <a:latin typeface="Trebuchet MS"/>
                <a:cs typeface="Trebuchet MS"/>
              </a:rPr>
              <a:t>Queen</a:t>
            </a:r>
            <a:r>
              <a:rPr dirty="0" sz="2000" spc="-12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95">
                <a:solidFill>
                  <a:srgbClr val="252525"/>
                </a:solidFill>
                <a:latin typeface="Trebuchet MS"/>
                <a:cs typeface="Trebuchet MS"/>
              </a:rPr>
              <a:t>apart</a:t>
            </a:r>
            <a:r>
              <a:rPr dirty="0" sz="2000" spc="-114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252525"/>
                </a:solidFill>
                <a:latin typeface="Trebuchet MS"/>
                <a:cs typeface="Trebuchet MS"/>
              </a:rPr>
              <a:t>from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McDonald's,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Burger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King,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Wendy's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what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it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known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for;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it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has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good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variety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-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good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quality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-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ice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cream,</a:t>
            </a:r>
            <a:endParaRPr sz="2000">
              <a:latin typeface="Carlito"/>
              <a:cs typeface="Carlito"/>
            </a:endParaRPr>
          </a:p>
          <a:p>
            <a:pPr marL="1069975">
              <a:lnSpc>
                <a:spcPct val="100000"/>
              </a:lnSpc>
              <a:spcBef>
                <a:spcPts val="240"/>
              </a:spcBef>
            </a:pPr>
            <a:r>
              <a:rPr dirty="0" spc="-10"/>
              <a:t>milkshakes,</a:t>
            </a:r>
            <a:r>
              <a:rPr dirty="0" spc="-35"/>
              <a:t> </a:t>
            </a:r>
            <a:r>
              <a:rPr dirty="0"/>
              <a:t>and</a:t>
            </a:r>
            <a:r>
              <a:rPr dirty="0" spc="-50"/>
              <a:t> </a:t>
            </a:r>
            <a:r>
              <a:rPr dirty="0"/>
              <a:t>other</a:t>
            </a:r>
            <a:r>
              <a:rPr dirty="0" spc="-70"/>
              <a:t> </a:t>
            </a:r>
            <a:r>
              <a:rPr dirty="0"/>
              <a:t>things</a:t>
            </a:r>
            <a:r>
              <a:rPr dirty="0" spc="-65"/>
              <a:t> </a:t>
            </a:r>
            <a:r>
              <a:rPr dirty="0"/>
              <a:t>like</a:t>
            </a:r>
            <a:r>
              <a:rPr dirty="0" spc="-45"/>
              <a:t> </a:t>
            </a:r>
            <a:r>
              <a:rPr dirty="0" spc="-10"/>
              <a:t>that.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8905" y="475564"/>
            <a:ext cx="3627754" cy="1184275"/>
          </a:xfrm>
          <a:prstGeom prst="rect"/>
        </p:spPr>
        <p:txBody>
          <a:bodyPr wrap="square" lIns="0" tIns="81280" rIns="0" bIns="0" rtlCol="0" vert="horz">
            <a:spAutoFit/>
          </a:bodyPr>
          <a:lstStyle/>
          <a:p>
            <a:pPr marL="998219" marR="5080" indent="-986155">
              <a:lnSpc>
                <a:spcPts val="4320"/>
              </a:lnSpc>
              <a:spcBef>
                <a:spcPts val="640"/>
              </a:spcBef>
            </a:pPr>
            <a:r>
              <a:rPr dirty="0" sz="4000" spc="-50"/>
              <a:t>Tenets</a:t>
            </a:r>
            <a:r>
              <a:rPr dirty="0" sz="4000" spc="-110"/>
              <a:t> </a:t>
            </a:r>
            <a:r>
              <a:rPr dirty="0" sz="4000"/>
              <a:t>of</a:t>
            </a:r>
            <a:r>
              <a:rPr dirty="0" sz="4000" spc="-105"/>
              <a:t> </a:t>
            </a:r>
            <a:r>
              <a:rPr dirty="0" sz="4000" spc="-25"/>
              <a:t>Warren </a:t>
            </a:r>
            <a:r>
              <a:rPr dirty="0" sz="4000" spc="-10"/>
              <a:t>Buffett!</a:t>
            </a:r>
            <a:endParaRPr sz="4000"/>
          </a:p>
        </p:txBody>
      </p:sp>
      <p:sp>
        <p:nvSpPr>
          <p:cNvPr id="3" name="object 3" descr=""/>
          <p:cNvSpPr txBox="1"/>
          <p:nvPr/>
        </p:nvSpPr>
        <p:spPr>
          <a:xfrm>
            <a:off x="1040383" y="2491918"/>
            <a:ext cx="3731895" cy="1875789"/>
          </a:xfrm>
          <a:prstGeom prst="rect">
            <a:avLst/>
          </a:prstGeom>
        </p:spPr>
        <p:txBody>
          <a:bodyPr wrap="square" lIns="0" tIns="170180" rIns="0" bIns="0" rtlCol="0" vert="horz">
            <a:spAutoFit/>
          </a:bodyPr>
          <a:lstStyle/>
          <a:p>
            <a:pPr marL="649605" indent="-457200">
              <a:lnSpc>
                <a:spcPct val="100000"/>
              </a:lnSpc>
              <a:spcBef>
                <a:spcPts val="1340"/>
              </a:spcBef>
              <a:buClr>
                <a:srgbClr val="EB4E6F"/>
              </a:buClr>
              <a:buAutoNum type="arabicPeriod"/>
              <a:tabLst>
                <a:tab pos="649605" algn="l"/>
              </a:tabLst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Understandable Businesses</a:t>
            </a:r>
            <a:endParaRPr sz="2000">
              <a:latin typeface="Carlito"/>
              <a:cs typeface="Carlito"/>
            </a:endParaRPr>
          </a:p>
          <a:p>
            <a:pPr marL="469265" indent="-456565">
              <a:lnSpc>
                <a:spcPct val="100000"/>
              </a:lnSpc>
              <a:spcBef>
                <a:spcPts val="1240"/>
              </a:spcBef>
              <a:buClr>
                <a:srgbClr val="EB4E6F"/>
              </a:buClr>
              <a:buAutoNum type="arabicPeriod"/>
              <a:tabLst>
                <a:tab pos="469265" algn="l"/>
              </a:tabLst>
            </a:pP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Favorable</a:t>
            </a:r>
            <a:r>
              <a:rPr dirty="0" sz="20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Long-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term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Prospects</a:t>
            </a:r>
            <a:endParaRPr sz="2000">
              <a:latin typeface="Carlito"/>
              <a:cs typeface="Carlito"/>
            </a:endParaRPr>
          </a:p>
          <a:p>
            <a:pPr marL="1074420" indent="-457200">
              <a:lnSpc>
                <a:spcPct val="100000"/>
              </a:lnSpc>
              <a:spcBef>
                <a:spcPts val="1245"/>
              </a:spcBef>
              <a:buClr>
                <a:srgbClr val="EB4E6F"/>
              </a:buClr>
              <a:buAutoNum type="arabicPeriod"/>
              <a:tabLst>
                <a:tab pos="1074420" algn="l"/>
              </a:tabLst>
            </a:pP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Good</a:t>
            </a:r>
            <a:r>
              <a:rPr dirty="0" sz="20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Management</a:t>
            </a:r>
            <a:endParaRPr sz="2000">
              <a:latin typeface="Carlito"/>
              <a:cs typeface="Carlito"/>
            </a:endParaRPr>
          </a:p>
          <a:p>
            <a:pPr marL="768350" indent="-457200">
              <a:lnSpc>
                <a:spcPct val="100000"/>
              </a:lnSpc>
              <a:spcBef>
                <a:spcPts val="1240"/>
              </a:spcBef>
              <a:buClr>
                <a:srgbClr val="EB4E6F"/>
              </a:buClr>
              <a:buAutoNum type="arabicPeriod"/>
              <a:tabLst>
                <a:tab pos="768350" algn="l"/>
              </a:tabLst>
            </a:pP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Buy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at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Attractive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Price</a:t>
            </a:r>
            <a:endParaRPr sz="2000">
              <a:latin typeface="Carlito"/>
              <a:cs typeface="Carlito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5879817" y="495296"/>
            <a:ext cx="6312535" cy="6362700"/>
            <a:chOff x="5879817" y="495296"/>
            <a:chExt cx="6312535" cy="6362700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79817" y="495296"/>
              <a:ext cx="6312182" cy="6362700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15958" y="1206496"/>
              <a:ext cx="1046410" cy="10795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43737" rIns="0" bIns="0" rtlCol="0" vert="horz">
            <a:spAutoFit/>
          </a:bodyPr>
          <a:lstStyle/>
          <a:p>
            <a:pPr marL="6443345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Conclusion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8"/>
            <a:ext cx="5710116" cy="6857873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5899784" y="2120010"/>
            <a:ext cx="5615305" cy="38468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7145" marR="1079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Buffett has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become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one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most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successful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and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respected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investors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world.</a:t>
            </a:r>
            <a:r>
              <a:rPr dirty="0" sz="18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18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known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dirty="0" sz="1800" spc="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long-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term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investment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strategies,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value-oriented</a:t>
            </a:r>
            <a:r>
              <a:rPr dirty="0" sz="1800" spc="-6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approach,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and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shrewd</a:t>
            </a:r>
            <a:r>
              <a:rPr dirty="0" sz="18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business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acumen.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964"/>
              </a:spcBef>
            </a:pPr>
            <a:endParaRPr sz="1800">
              <a:latin typeface="Carlito"/>
              <a:cs typeface="Carlito"/>
            </a:endParaRPr>
          </a:p>
          <a:p>
            <a:pPr algn="ctr" marL="12065" marR="5080" indent="-10795">
              <a:lnSpc>
                <a:spcPct val="100000"/>
              </a:lnSpc>
            </a:pP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Throughout</a:t>
            </a:r>
            <a:r>
              <a:rPr dirty="0" sz="18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life,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amassed</a:t>
            </a:r>
            <a:r>
              <a:rPr dirty="0" sz="18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significant</a:t>
            </a:r>
            <a:r>
              <a:rPr dirty="0" sz="18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fortune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through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 b="1">
                <a:solidFill>
                  <a:srgbClr val="252525"/>
                </a:solidFill>
                <a:latin typeface="Carlito"/>
                <a:cs typeface="Carlito"/>
              </a:rPr>
              <a:t>company,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Berkshire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 b="1">
                <a:solidFill>
                  <a:srgbClr val="252525"/>
                </a:solidFill>
                <a:latin typeface="Carlito"/>
                <a:cs typeface="Carlito"/>
              </a:rPr>
              <a:t>Hathaway,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which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he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transformed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struggling</a:t>
            </a:r>
            <a:r>
              <a:rPr dirty="0" sz="18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textile</a:t>
            </a:r>
            <a:r>
              <a:rPr dirty="0" sz="1800" spc="-6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manufacturer</a:t>
            </a:r>
            <a:r>
              <a:rPr dirty="0" sz="18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into</a:t>
            </a:r>
            <a:r>
              <a:rPr dirty="0" sz="18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a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diversified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conglomerate</a:t>
            </a:r>
            <a:r>
              <a:rPr dirty="0" sz="1800" spc="-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with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investments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various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industries.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success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stock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market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ability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to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identify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undervalued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companies</a:t>
            </a:r>
            <a:r>
              <a:rPr dirty="0" sz="1800" spc="-7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have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made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him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50" b="1">
                <a:solidFill>
                  <a:srgbClr val="252525"/>
                </a:solidFill>
                <a:latin typeface="Carlito"/>
                <a:cs typeface="Carlito"/>
              </a:rPr>
              <a:t>a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billionaire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earned</a:t>
            </a:r>
            <a:r>
              <a:rPr dirty="0" sz="18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him</a:t>
            </a:r>
            <a:r>
              <a:rPr dirty="0" sz="18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nickname</a:t>
            </a:r>
            <a:r>
              <a:rPr dirty="0" sz="1800" spc="-6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b="1">
                <a:solidFill>
                  <a:srgbClr val="252525"/>
                </a:solidFill>
                <a:latin typeface="Carlito"/>
                <a:cs typeface="Carlito"/>
              </a:rPr>
              <a:t>"Oracle</a:t>
            </a:r>
            <a:r>
              <a:rPr dirty="0" sz="18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 b="1">
                <a:solidFill>
                  <a:srgbClr val="252525"/>
                </a:solidFill>
                <a:latin typeface="Carlito"/>
                <a:cs typeface="Carlito"/>
              </a:rPr>
              <a:t>of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Omaha."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6697726" y="1784350"/>
            <a:ext cx="4958715" cy="3684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ctr" marL="12700" marR="5080" indent="635">
              <a:lnSpc>
                <a:spcPct val="100000"/>
              </a:lnSpc>
              <a:spcBef>
                <a:spcPts val="105"/>
              </a:spcBef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20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has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been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influential</a:t>
            </a:r>
            <a:r>
              <a:rPr dirty="0" sz="20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figure</a:t>
            </a:r>
            <a:r>
              <a:rPr dirty="0" sz="2000" spc="50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finance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world,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often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sought</a:t>
            </a:r>
            <a:r>
              <a:rPr dirty="0" sz="20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after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his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investment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advice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insights.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known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frugal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lifestyle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commitment</a:t>
            </a:r>
            <a:r>
              <a:rPr dirty="0" sz="2000" spc="-7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to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philanthropy.</a:t>
            </a:r>
            <a:r>
              <a:rPr dirty="0" sz="20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has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pledged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give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away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majority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wealth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charitable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causes,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primarily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through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Bill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&amp;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Melinda</a:t>
            </a:r>
            <a:endParaRPr sz="2000">
              <a:latin typeface="Carlito"/>
              <a:cs typeface="Carlito"/>
            </a:endParaRPr>
          </a:p>
          <a:p>
            <a:pPr algn="ctr" marL="94615" marR="85725" indent="-1905">
              <a:lnSpc>
                <a:spcPct val="100000"/>
              </a:lnSpc>
            </a:pP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Gates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Foundation.</a:t>
            </a:r>
            <a:r>
              <a:rPr dirty="0" sz="20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life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investment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philosophy</a:t>
            </a:r>
            <a:r>
              <a:rPr dirty="0" sz="2000" spc="-6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continue</a:t>
            </a:r>
            <a:r>
              <a:rPr dirty="0" sz="20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inspire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influence generations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investors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business</a:t>
            </a:r>
            <a:r>
              <a:rPr dirty="0" sz="20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leaders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who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seek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learn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2000" spc="-2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wisdom</a:t>
            </a:r>
            <a:r>
              <a:rPr dirty="0" sz="20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1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this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iconic</a:t>
            </a:r>
            <a:r>
              <a:rPr dirty="0" sz="20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financial</a:t>
            </a:r>
            <a:r>
              <a:rPr dirty="0" sz="2000" spc="-4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 b="1">
                <a:solidFill>
                  <a:srgbClr val="252525"/>
                </a:solidFill>
                <a:latin typeface="Carlito"/>
                <a:cs typeface="Carlito"/>
              </a:rPr>
              <a:t>guru</a:t>
            </a:r>
            <a:endParaRPr sz="20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15922" y="1086103"/>
            <a:ext cx="3291840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/>
              <a:t>Thank</a:t>
            </a:r>
            <a:r>
              <a:rPr dirty="0" sz="6000" spc="-160"/>
              <a:t> </a:t>
            </a:r>
            <a:r>
              <a:rPr dirty="0" sz="6000" spc="-95"/>
              <a:t>You</a:t>
            </a:r>
            <a:endParaRPr sz="600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67119" y="9128"/>
            <a:ext cx="5836844" cy="312420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35472" y="178943"/>
            <a:ext cx="516762" cy="51769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555997"/>
            <a:ext cx="5329300" cy="3302000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6904990" y="4230623"/>
            <a:ext cx="4169410" cy="10839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18770" marR="5080" indent="-306705">
              <a:lnSpc>
                <a:spcPct val="144700"/>
              </a:lnSpc>
              <a:spcBef>
                <a:spcPts val="100"/>
              </a:spcBef>
            </a:pP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"The</a:t>
            </a:r>
            <a:r>
              <a:rPr dirty="0" sz="2400" spc="-7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most</a:t>
            </a:r>
            <a:r>
              <a:rPr dirty="0" sz="2400" spc="-8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important</a:t>
            </a:r>
            <a:r>
              <a:rPr dirty="0" sz="2400" spc="-6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spc="-10" b="1">
                <a:solidFill>
                  <a:srgbClr val="252525"/>
                </a:solidFill>
                <a:latin typeface="Carlito"/>
                <a:cs typeface="Carlito"/>
              </a:rPr>
              <a:t>investment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you</a:t>
            </a:r>
            <a:r>
              <a:rPr dirty="0" sz="24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can</a:t>
            </a:r>
            <a:r>
              <a:rPr dirty="0" sz="24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make</a:t>
            </a:r>
            <a:r>
              <a:rPr dirty="0" sz="2400" spc="-5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dirty="0" sz="2400" spc="-3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b="1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400" spc="-5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400" spc="-10" b="1">
                <a:solidFill>
                  <a:srgbClr val="252525"/>
                </a:solidFill>
                <a:latin typeface="Carlito"/>
                <a:cs typeface="Carlito"/>
              </a:rPr>
              <a:t>yourself"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66569" y="816305"/>
            <a:ext cx="1767205" cy="94043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20"/>
              <a:t>Index</a:t>
            </a:r>
            <a:endParaRPr sz="6000"/>
          </a:p>
        </p:txBody>
      </p:sp>
      <p:sp>
        <p:nvSpPr>
          <p:cNvPr id="3" name="object 3" descr=""/>
          <p:cNvSpPr txBox="1"/>
          <p:nvPr/>
        </p:nvSpPr>
        <p:spPr>
          <a:xfrm>
            <a:off x="6060440" y="403817"/>
            <a:ext cx="2131695" cy="1874520"/>
          </a:xfrm>
          <a:prstGeom prst="rect">
            <a:avLst/>
          </a:prstGeom>
        </p:spPr>
        <p:txBody>
          <a:bodyPr wrap="square" lIns="0" tIns="168910" rIns="0" bIns="0" rtlCol="0" vert="horz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30"/>
              </a:spcBef>
              <a:buClr>
                <a:srgbClr val="EB4E6F"/>
              </a:buClr>
              <a:buFont typeface="Wingdings"/>
              <a:buChar char=""/>
              <a:tabLst>
                <a:tab pos="355600" algn="l"/>
              </a:tabLst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Introduction</a:t>
            </a:r>
            <a:endParaRPr sz="200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spcBef>
                <a:spcPts val="1235"/>
              </a:spcBef>
              <a:buClr>
                <a:srgbClr val="EB4E6F"/>
              </a:buClr>
              <a:buFont typeface="Wingdings"/>
              <a:buChar char=""/>
              <a:tabLst>
                <a:tab pos="355600" algn="l"/>
              </a:tabLst>
            </a:pPr>
            <a:r>
              <a:rPr dirty="0" sz="2000" b="1">
                <a:solidFill>
                  <a:srgbClr val="252525"/>
                </a:solidFill>
                <a:latin typeface="Carlito"/>
                <a:cs typeface="Carlito"/>
              </a:rPr>
              <a:t>Childhood</a:t>
            </a:r>
            <a:r>
              <a:rPr dirty="0" sz="2000" spc="-3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Phase</a:t>
            </a:r>
            <a:endParaRPr sz="200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spcBef>
                <a:spcPts val="1250"/>
              </a:spcBef>
              <a:buClr>
                <a:srgbClr val="EB4E6F"/>
              </a:buClr>
              <a:buFont typeface="Wingdings"/>
              <a:buChar char=""/>
              <a:tabLst>
                <a:tab pos="355600" algn="l"/>
              </a:tabLst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20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Struggle</a:t>
            </a:r>
            <a:endParaRPr sz="200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spcBef>
                <a:spcPts val="1240"/>
              </a:spcBef>
              <a:buClr>
                <a:srgbClr val="EB4E6F"/>
              </a:buClr>
              <a:buFont typeface="Wingdings"/>
              <a:buChar char=""/>
              <a:tabLst>
                <a:tab pos="355600" algn="l"/>
              </a:tabLst>
            </a:pPr>
            <a:r>
              <a:rPr dirty="0" sz="2000" spc="-10" b="1">
                <a:solidFill>
                  <a:srgbClr val="252525"/>
                </a:solidFill>
                <a:latin typeface="Carlito"/>
                <a:cs typeface="Carlito"/>
              </a:rPr>
              <a:t>Conclusion</a:t>
            </a:r>
            <a:endParaRPr sz="2000">
              <a:latin typeface="Carlito"/>
              <a:cs typeface="Carlito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146296"/>
            <a:ext cx="12191999" cy="4711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22591" y="736168"/>
            <a:ext cx="2799080" cy="136842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 marR="5080" indent="537845">
              <a:lnSpc>
                <a:spcPct val="100000"/>
              </a:lnSpc>
              <a:spcBef>
                <a:spcPts val="105"/>
              </a:spcBef>
            </a:pPr>
            <a:r>
              <a:rPr dirty="0" sz="4400" spc="-10"/>
              <a:t>General </a:t>
            </a:r>
            <a:r>
              <a:rPr dirty="0" sz="4400" spc="-20"/>
              <a:t>Information</a:t>
            </a:r>
            <a:endParaRPr sz="440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698"/>
            <a:ext cx="5775960" cy="684530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377685" y="2409901"/>
            <a:ext cx="5180965" cy="19272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40">
                <a:solidFill>
                  <a:srgbClr val="EB4E6F"/>
                </a:solidFill>
                <a:latin typeface="Arial"/>
                <a:cs typeface="Arial"/>
              </a:rPr>
              <a:t>•</a:t>
            </a:r>
            <a:r>
              <a:rPr dirty="0" sz="1800" spc="-40">
                <a:solidFill>
                  <a:srgbClr val="252525"/>
                </a:solidFill>
                <a:latin typeface="Trebuchet MS"/>
                <a:cs typeface="Trebuchet MS"/>
              </a:rPr>
              <a:t>•</a:t>
            </a:r>
            <a:r>
              <a:rPr dirty="0" sz="1800" spc="-13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1800" spc="-7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,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full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1800" spc="-45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Edward</a:t>
            </a:r>
            <a:r>
              <a:rPr dirty="0" sz="1800" spc="-60" b="1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 b="1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,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born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on</a:t>
            </a:r>
            <a:r>
              <a:rPr dirty="0" sz="1800" spc="3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August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30,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1930,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Omaha,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Nebraska,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U.S.)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85"/>
              </a:spcBef>
            </a:pPr>
            <a:r>
              <a:rPr dirty="0" sz="1800" spc="-60">
                <a:solidFill>
                  <a:srgbClr val="EB4E6F"/>
                </a:solidFill>
                <a:latin typeface="Arial"/>
                <a:cs typeface="Arial"/>
              </a:rPr>
              <a:t>•</a:t>
            </a:r>
            <a:r>
              <a:rPr dirty="0" sz="1800" spc="-60">
                <a:solidFill>
                  <a:srgbClr val="252525"/>
                </a:solidFill>
                <a:latin typeface="Trebuchet MS"/>
                <a:cs typeface="Trebuchet MS"/>
              </a:rPr>
              <a:t>•He</a:t>
            </a:r>
            <a:r>
              <a:rPr dirty="0" sz="1800" spc="-9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5">
                <a:solidFill>
                  <a:srgbClr val="252525"/>
                </a:solidFill>
                <a:latin typeface="Trebuchet MS"/>
                <a:cs typeface="Trebuchet MS"/>
              </a:rPr>
              <a:t>was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5">
                <a:solidFill>
                  <a:srgbClr val="252525"/>
                </a:solidFill>
                <a:latin typeface="Trebuchet MS"/>
                <a:cs typeface="Trebuchet MS"/>
              </a:rPr>
              <a:t>an</a:t>
            </a:r>
            <a:r>
              <a:rPr dirty="0" sz="1800" spc="-90">
                <a:solidFill>
                  <a:srgbClr val="252525"/>
                </a:solidFill>
                <a:latin typeface="Trebuchet MS"/>
                <a:cs typeface="Trebuchet MS"/>
              </a:rPr>
              <a:t> American</a:t>
            </a:r>
            <a:r>
              <a:rPr dirty="0" sz="1800" spc="-1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65">
                <a:solidFill>
                  <a:srgbClr val="252525"/>
                </a:solidFill>
                <a:latin typeface="Trebuchet MS"/>
                <a:cs typeface="Trebuchet MS"/>
              </a:rPr>
              <a:t>businessman</a:t>
            </a:r>
            <a:r>
              <a:rPr dirty="0" sz="1800" spc="-114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5">
                <a:solidFill>
                  <a:srgbClr val="252525"/>
                </a:solidFill>
                <a:latin typeface="Trebuchet MS"/>
                <a:cs typeface="Trebuchet MS"/>
              </a:rPr>
              <a:t>and</a:t>
            </a:r>
            <a:r>
              <a:rPr dirty="0" sz="1800" spc="-8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70">
                <a:solidFill>
                  <a:srgbClr val="252525"/>
                </a:solidFill>
                <a:latin typeface="Trebuchet MS"/>
                <a:cs typeface="Trebuchet MS"/>
              </a:rPr>
              <a:t>philanthropist.</a:t>
            </a:r>
            <a:endParaRPr sz="1800">
              <a:latin typeface="Trebuchet MS"/>
              <a:cs typeface="Trebuchet MS"/>
            </a:endParaRPr>
          </a:p>
          <a:p>
            <a:pPr algn="just" marL="12700" marR="244475">
              <a:lnSpc>
                <a:spcPct val="100000"/>
              </a:lnSpc>
              <a:spcBef>
                <a:spcPts val="994"/>
              </a:spcBef>
            </a:pPr>
            <a:r>
              <a:rPr dirty="0" sz="1800" spc="-110">
                <a:solidFill>
                  <a:srgbClr val="EB4E6F"/>
                </a:solidFill>
                <a:latin typeface="Arial"/>
                <a:cs typeface="Arial"/>
              </a:rPr>
              <a:t>•</a:t>
            </a:r>
            <a:r>
              <a:rPr dirty="0" sz="1800" spc="-110">
                <a:solidFill>
                  <a:srgbClr val="252525"/>
                </a:solidFill>
                <a:latin typeface="Trebuchet MS"/>
                <a:cs typeface="Trebuchet MS"/>
              </a:rPr>
              <a:t>•Buffett</a:t>
            </a:r>
            <a:r>
              <a:rPr dirty="0" sz="1800" spc="-2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was</a:t>
            </a:r>
            <a:r>
              <a:rPr dirty="0" sz="1800" spc="-3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35">
                <a:solidFill>
                  <a:srgbClr val="252525"/>
                </a:solidFill>
                <a:latin typeface="Trebuchet MS"/>
                <a:cs typeface="Trebuchet MS"/>
              </a:rPr>
              <a:t>the</a:t>
            </a:r>
            <a:r>
              <a:rPr dirty="0" sz="18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45">
                <a:solidFill>
                  <a:srgbClr val="252525"/>
                </a:solidFill>
                <a:latin typeface="Trebuchet MS"/>
                <a:cs typeface="Trebuchet MS"/>
              </a:rPr>
              <a:t>son</a:t>
            </a:r>
            <a:r>
              <a:rPr dirty="0" sz="1800" spc="-1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35">
                <a:solidFill>
                  <a:srgbClr val="252525"/>
                </a:solidFill>
                <a:latin typeface="Trebuchet MS"/>
                <a:cs typeface="Trebuchet MS"/>
              </a:rPr>
              <a:t>of</a:t>
            </a:r>
            <a:r>
              <a:rPr dirty="0" sz="1800" spc="15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85">
                <a:solidFill>
                  <a:srgbClr val="252525"/>
                </a:solidFill>
                <a:latin typeface="Trebuchet MS"/>
                <a:cs typeface="Trebuchet MS"/>
              </a:rPr>
              <a:t>U.S.</a:t>
            </a:r>
            <a:r>
              <a:rPr dirty="0" sz="1800" spc="5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5">
                <a:solidFill>
                  <a:srgbClr val="252525"/>
                </a:solidFill>
                <a:latin typeface="Trebuchet MS"/>
                <a:cs typeface="Trebuchet MS"/>
              </a:rPr>
              <a:t>Representative</a:t>
            </a:r>
            <a:r>
              <a:rPr dirty="0" sz="1800">
                <a:solidFill>
                  <a:srgbClr val="252525"/>
                </a:solidFill>
                <a:latin typeface="Trebuchet MS"/>
                <a:cs typeface="Trebuchet MS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Trebuchet MS"/>
                <a:cs typeface="Trebuchet MS"/>
              </a:rPr>
              <a:t>Howard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Homan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Nebraska.</a:t>
            </a:r>
            <a:r>
              <a:rPr dirty="0" sz="18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After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graduating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from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University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Nebraska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(B.S.,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1950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9390888" y="6658355"/>
            <a:ext cx="2801620" cy="200025"/>
          </a:xfrm>
          <a:custGeom>
            <a:avLst/>
            <a:gdLst/>
            <a:ahLst/>
            <a:cxnLst/>
            <a:rect l="l" t="t" r="r" b="b"/>
            <a:pathLst>
              <a:path w="2801620" h="200025">
                <a:moveTo>
                  <a:pt x="2801111" y="0"/>
                </a:moveTo>
                <a:lnTo>
                  <a:pt x="0" y="0"/>
                </a:lnTo>
                <a:lnTo>
                  <a:pt x="0" y="199643"/>
                </a:lnTo>
                <a:lnTo>
                  <a:pt x="2801111" y="199643"/>
                </a:lnTo>
                <a:lnTo>
                  <a:pt x="28011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9821671" y="6687718"/>
            <a:ext cx="2292985" cy="132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3"/>
              </a:rPr>
              <a:t>This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3"/>
              </a:rPr>
              <a:t> </a:t>
            </a: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3"/>
              </a:rPr>
              <a:t>Photo</a:t>
            </a:r>
            <a:r>
              <a:rPr dirty="0" u="none" sz="700" spc="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by</a:t>
            </a:r>
            <a:r>
              <a:rPr dirty="0" u="none" sz="700" spc="-3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Unknown</a:t>
            </a:r>
            <a:r>
              <a:rPr dirty="0" u="none" sz="700" spc="-1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author</a:t>
            </a:r>
            <a:r>
              <a:rPr dirty="0" u="none" sz="700" spc="-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is</a:t>
            </a:r>
            <a:r>
              <a:rPr dirty="0" u="none" sz="700" spc="-2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licensed</a:t>
            </a:r>
            <a:r>
              <a:rPr dirty="0" u="none" sz="700" spc="-2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under </a:t>
            </a: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CC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 </a:t>
            </a:r>
            <a:r>
              <a:rPr dirty="0" u="sng" sz="70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BY-NC-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ND</a:t>
            </a:r>
            <a:r>
              <a:rPr dirty="0" u="none" sz="700" spc="-25">
                <a:solidFill>
                  <a:srgbClr val="FFFFFF"/>
                </a:solidFill>
                <a:latin typeface="Carlito"/>
                <a:cs typeface="Carlito"/>
              </a:rPr>
              <a:t>.</a:t>
            </a:r>
            <a:endParaRPr sz="7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83285" rIns="0" bIns="0" rtlCol="0" vert="horz">
            <a:spAutoFit/>
          </a:bodyPr>
          <a:lstStyle/>
          <a:p>
            <a:pPr marL="1174115">
              <a:lnSpc>
                <a:spcPct val="100000"/>
              </a:lnSpc>
              <a:spcBef>
                <a:spcPts val="100"/>
              </a:spcBef>
            </a:pPr>
            <a:r>
              <a:rPr dirty="0" sz="5400"/>
              <a:t>Early</a:t>
            </a:r>
            <a:r>
              <a:rPr dirty="0" sz="5400" spc="-180"/>
              <a:t> </a:t>
            </a:r>
            <a:r>
              <a:rPr dirty="0" sz="5400" spc="-20"/>
              <a:t>life</a:t>
            </a:r>
            <a:endParaRPr sz="5400"/>
          </a:p>
        </p:txBody>
      </p:sp>
      <p:sp>
        <p:nvSpPr>
          <p:cNvPr id="3" name="object 3" descr=""/>
          <p:cNvSpPr txBox="1"/>
          <p:nvPr/>
        </p:nvSpPr>
        <p:spPr>
          <a:xfrm>
            <a:off x="974547" y="2256282"/>
            <a:ext cx="4642485" cy="3569335"/>
          </a:xfrm>
          <a:prstGeom prst="rect">
            <a:avLst/>
          </a:prstGeom>
        </p:spPr>
        <p:txBody>
          <a:bodyPr wrap="square" lIns="0" tIns="23495" rIns="0" bIns="0" rtlCol="0" vert="horz">
            <a:spAutoFit/>
          </a:bodyPr>
          <a:lstStyle/>
          <a:p>
            <a:pPr marL="67310" marR="41275" indent="-20320">
              <a:lnSpc>
                <a:spcPts val="2140"/>
              </a:lnSpc>
              <a:spcBef>
                <a:spcPts val="185"/>
              </a:spcBef>
              <a:buFont typeface="Arial"/>
              <a:buChar char="•"/>
              <a:tabLst>
                <a:tab pos="67310" algn="l"/>
                <a:tab pos="177800" algn="l"/>
              </a:tabLst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was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one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three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children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of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Howard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Leila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Buffett.</a:t>
            </a:r>
            <a:r>
              <a:rPr dirty="0" sz="18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had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two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sisters.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endParaRPr sz="1800">
              <a:latin typeface="Carlito"/>
              <a:cs typeface="Carlito"/>
            </a:endParaRPr>
          </a:p>
          <a:p>
            <a:pPr marL="399415">
              <a:lnSpc>
                <a:spcPts val="2090"/>
              </a:lnSpc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father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was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four-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term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U.S.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congressman.</a:t>
            </a:r>
            <a:endParaRPr sz="1800">
              <a:latin typeface="Carlito"/>
              <a:cs typeface="Carlito"/>
            </a:endParaRPr>
          </a:p>
          <a:p>
            <a:pPr marL="132080" marR="46355" indent="-92075">
              <a:lnSpc>
                <a:spcPts val="2150"/>
              </a:lnSpc>
              <a:spcBef>
                <a:spcPts val="1100"/>
              </a:spcBef>
              <a:buFont typeface="Arial"/>
              <a:buChar char="•"/>
              <a:tabLst>
                <a:tab pos="156845" algn="l"/>
              </a:tabLst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started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education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at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Rose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Hill</a:t>
            </a:r>
            <a:r>
              <a:rPr dirty="0" sz="18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Elementary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School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before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shifting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Alice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Deal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Junior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High</a:t>
            </a:r>
            <a:endParaRPr sz="1800">
              <a:latin typeface="Carlito"/>
              <a:cs typeface="Carlito"/>
            </a:endParaRPr>
          </a:p>
          <a:p>
            <a:pPr algn="ctr">
              <a:lnSpc>
                <a:spcPts val="2090"/>
              </a:lnSpc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School.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graduated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Woodrow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Wilson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High</a:t>
            </a:r>
            <a:endParaRPr sz="1800">
              <a:latin typeface="Carlito"/>
              <a:cs typeface="Carlito"/>
            </a:endParaRPr>
          </a:p>
          <a:p>
            <a:pPr algn="ctr" marL="635">
              <a:lnSpc>
                <a:spcPct val="100000"/>
              </a:lnSpc>
              <a:spcBef>
                <a:spcPts val="5"/>
              </a:spcBef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School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1947.</a:t>
            </a:r>
            <a:endParaRPr sz="1800">
              <a:latin typeface="Carlito"/>
              <a:cs typeface="Carlito"/>
            </a:endParaRPr>
          </a:p>
          <a:p>
            <a:pPr marL="70485" marR="53340" indent="-9525">
              <a:lnSpc>
                <a:spcPct val="99900"/>
              </a:lnSpc>
              <a:spcBef>
                <a:spcPts val="1010"/>
              </a:spcBef>
              <a:buFont typeface="Arial"/>
              <a:buChar char="•"/>
              <a:tabLst>
                <a:tab pos="70485" algn="l"/>
                <a:tab pos="191770" algn="l"/>
              </a:tabLst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had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acute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business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sense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even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as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small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child;</a:t>
            </a:r>
            <a:r>
              <a:rPr dirty="0" sz="1800" spc="-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used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earn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money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by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selling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chewing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gum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soft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drinks.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As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teenager,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18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became involved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number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money-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making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ventures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also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started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saving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investing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his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money.</a:t>
            </a:r>
            <a:endParaRPr sz="1800">
              <a:latin typeface="Carlito"/>
              <a:cs typeface="Carlito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64223" y="12697"/>
            <a:ext cx="5827649" cy="68453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67740" rIns="0" bIns="0" rtlCol="0" vert="horz">
            <a:spAutoFit/>
          </a:bodyPr>
          <a:lstStyle/>
          <a:p>
            <a:pPr marL="852169">
              <a:lnSpc>
                <a:spcPct val="100000"/>
              </a:lnSpc>
              <a:spcBef>
                <a:spcPts val="105"/>
              </a:spcBef>
            </a:pPr>
            <a:r>
              <a:rPr dirty="0" sz="4400" b="0">
                <a:latin typeface="Carlito"/>
                <a:cs typeface="Carlito"/>
              </a:rPr>
              <a:t>Schooling</a:t>
            </a:r>
            <a:r>
              <a:rPr dirty="0" sz="4400" spc="-185" b="0">
                <a:latin typeface="Carlito"/>
                <a:cs typeface="Carlito"/>
              </a:rPr>
              <a:t> </a:t>
            </a:r>
            <a:r>
              <a:rPr dirty="0" sz="4400" spc="-20" b="0">
                <a:latin typeface="Carlito"/>
                <a:cs typeface="Carlito"/>
              </a:rPr>
              <a:t>Life</a:t>
            </a:r>
            <a:endParaRPr sz="4400">
              <a:latin typeface="Carlito"/>
              <a:cs typeface="Carlito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693826" y="2408936"/>
            <a:ext cx="5214620" cy="3506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55600" marR="8890" indent="-343535">
              <a:lnSpc>
                <a:spcPct val="100000"/>
              </a:lnSpc>
              <a:spcBef>
                <a:spcPts val="105"/>
              </a:spcBef>
              <a:buClr>
                <a:srgbClr val="EB4E6F"/>
              </a:buClr>
              <a:buFont typeface="Arial"/>
              <a:buChar char="•"/>
              <a:tabLst>
                <a:tab pos="646430" algn="l"/>
              </a:tabLst>
            </a:pP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enrolled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at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Wharton</a:t>
            </a:r>
            <a:r>
              <a:rPr dirty="0" sz="2000" spc="-7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School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University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Pennsylvania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1947,</a:t>
            </a:r>
            <a:endParaRPr sz="2000">
              <a:latin typeface="Carlito"/>
              <a:cs typeface="Carlito"/>
            </a:endParaRPr>
          </a:p>
          <a:p>
            <a:pPr algn="ctr" marL="352425" marR="5080" indent="-1270">
              <a:lnSpc>
                <a:spcPct val="100000"/>
              </a:lnSpc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where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studied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two</a:t>
            </a:r>
            <a:r>
              <a:rPr dirty="0" sz="20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years.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shifted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to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University</a:t>
            </a:r>
            <a:r>
              <a:rPr dirty="0" sz="2000" spc="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Nebraska</a:t>
            </a:r>
            <a:r>
              <a:rPr dirty="0" sz="2000">
                <a:solidFill>
                  <a:srgbClr val="252525"/>
                </a:solidFill>
                <a:latin typeface="Trebuchet MS"/>
                <a:cs typeface="Trebuchet MS"/>
              </a:rPr>
              <a:t>–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Lincoln</a:t>
            </a:r>
            <a:r>
              <a:rPr dirty="0" sz="2000" spc="-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2000" spc="50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where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graduated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with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Bachelor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Science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business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administration.</a:t>
            </a:r>
            <a:endParaRPr sz="2000">
              <a:latin typeface="Carlito"/>
              <a:cs typeface="Carlito"/>
            </a:endParaRPr>
          </a:p>
          <a:p>
            <a:pPr lvl="1" marL="443865" marR="96520" indent="-302260">
              <a:lnSpc>
                <a:spcPts val="2380"/>
              </a:lnSpc>
              <a:spcBef>
                <a:spcPts val="1115"/>
              </a:spcBef>
              <a:buChar char="•"/>
              <a:tabLst>
                <a:tab pos="443865" algn="l"/>
                <a:tab pos="485140" algn="l"/>
              </a:tabLst>
            </a:pPr>
            <a:r>
              <a:rPr dirty="0" sz="2000">
                <a:solidFill>
                  <a:srgbClr val="EB4E6F"/>
                </a:solidFill>
                <a:latin typeface="Arial"/>
                <a:cs typeface="Arial"/>
              </a:rPr>
              <a:t>	</a:t>
            </a:r>
            <a:r>
              <a:rPr dirty="0" sz="2000" spc="-10">
                <a:solidFill>
                  <a:srgbClr val="252525"/>
                </a:solidFill>
                <a:latin typeface="Arial"/>
                <a:cs typeface="Arial"/>
              </a:rPr>
              <a:t>•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Warren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attended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Columbia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Business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School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earned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Master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Science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economics</a:t>
            </a:r>
            <a:endParaRPr sz="2000">
              <a:latin typeface="Carlito"/>
              <a:cs typeface="Carlito"/>
            </a:endParaRPr>
          </a:p>
          <a:p>
            <a:pPr algn="ctr" marL="338455">
              <a:lnSpc>
                <a:spcPts val="2320"/>
              </a:lnSpc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1951.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There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had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privilege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endParaRPr sz="2000">
              <a:latin typeface="Carlito"/>
              <a:cs typeface="Carlito"/>
            </a:endParaRPr>
          </a:p>
          <a:p>
            <a:pPr algn="ctr" marL="341630">
              <a:lnSpc>
                <a:spcPct val="100000"/>
              </a:lnSpc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attending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classes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taught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by</a:t>
            </a:r>
            <a:r>
              <a:rPr dirty="0" sz="2000" spc="-7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Benjamin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Graham</a:t>
            </a:r>
            <a:endParaRPr sz="2000">
              <a:latin typeface="Carlito"/>
              <a:cs typeface="Carlito"/>
            </a:endParaRPr>
          </a:p>
          <a:p>
            <a:pPr algn="ctr" marL="34036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David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Dodd.</a:t>
            </a:r>
            <a:endParaRPr sz="2000">
              <a:latin typeface="Carlito"/>
              <a:cs typeface="Carlito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64223" y="12697"/>
            <a:ext cx="5827776" cy="6845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3403" y="1335100"/>
            <a:ext cx="5113020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As</a:t>
            </a:r>
            <a:r>
              <a:rPr dirty="0" spc="-30"/>
              <a:t> </a:t>
            </a:r>
            <a:r>
              <a:rPr dirty="0"/>
              <a:t>an</a:t>
            </a:r>
            <a:r>
              <a:rPr dirty="0" spc="-30"/>
              <a:t> </a:t>
            </a:r>
            <a:r>
              <a:rPr dirty="0"/>
              <a:t>early</a:t>
            </a:r>
            <a:r>
              <a:rPr dirty="0" spc="-10"/>
              <a:t> </a:t>
            </a:r>
            <a:r>
              <a:rPr dirty="0" spc="-65"/>
              <a:t>Investor.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710116" cy="6857997"/>
          </a:xfrm>
          <a:prstGeom prst="rect">
            <a:avLst/>
          </a:prstGeom>
        </p:spPr>
      </p:pic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19379" rIns="0" bIns="0" rtlCol="0" vert="horz">
            <a:spAutoFit/>
          </a:bodyPr>
          <a:lstStyle/>
          <a:p>
            <a:pPr marL="676275" marR="5080" indent="-287020">
              <a:lnSpc>
                <a:spcPct val="99900"/>
              </a:lnSpc>
              <a:spcBef>
                <a:spcPts val="105"/>
              </a:spcBef>
              <a:buClr>
                <a:srgbClr val="EB4E6F"/>
              </a:buClr>
              <a:buFont typeface="Arial"/>
              <a:buChar char="•"/>
              <a:tabLst>
                <a:tab pos="676275" algn="l"/>
              </a:tabLst>
            </a:pPr>
            <a:r>
              <a:rPr dirty="0" sz="1700" spc="-10" b="1">
                <a:latin typeface="Carlito"/>
                <a:cs typeface="Carlito"/>
              </a:rPr>
              <a:t>Republican</a:t>
            </a:r>
            <a:r>
              <a:rPr dirty="0" sz="1700" spc="-60" b="1">
                <a:latin typeface="Carlito"/>
                <a:cs typeface="Carlito"/>
              </a:rPr>
              <a:t> </a:t>
            </a:r>
            <a:r>
              <a:rPr dirty="0" sz="1700" spc="45" b="1">
                <a:latin typeface="Carlito"/>
                <a:cs typeface="Carlito"/>
              </a:rPr>
              <a:t>congressman.</a:t>
            </a:r>
            <a:r>
              <a:rPr dirty="0" sz="1700" spc="45" b="1">
                <a:latin typeface="Courier New"/>
                <a:cs typeface="Courier New"/>
              </a:rPr>
              <a:t>﻿</a:t>
            </a:r>
            <a:r>
              <a:rPr dirty="0" sz="1700" spc="-655" b="1">
                <a:latin typeface="Courier New"/>
                <a:cs typeface="Courier New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Buffett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ran</a:t>
            </a:r>
            <a:r>
              <a:rPr dirty="0" sz="1700" spc="-1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away</a:t>
            </a:r>
            <a:r>
              <a:rPr dirty="0" sz="1700" spc="-20" b="1">
                <a:latin typeface="Carlito"/>
                <a:cs typeface="Carlito"/>
              </a:rPr>
              <a:t> </a:t>
            </a:r>
            <a:r>
              <a:rPr dirty="0" sz="1700" spc="105" b="1">
                <a:latin typeface="Carlito"/>
                <a:cs typeface="Carlito"/>
              </a:rPr>
              <a:t>once.</a:t>
            </a:r>
            <a:r>
              <a:rPr dirty="0" sz="1700" spc="105" b="1">
                <a:latin typeface="Courier New"/>
                <a:cs typeface="Courier New"/>
              </a:rPr>
              <a:t>﻿</a:t>
            </a:r>
            <a:r>
              <a:rPr dirty="0" sz="1700" spc="-640" b="1">
                <a:latin typeface="Courier New"/>
                <a:cs typeface="Courier New"/>
              </a:rPr>
              <a:t> </a:t>
            </a:r>
            <a:r>
              <a:rPr dirty="0" sz="1700" spc="-25" b="1">
                <a:latin typeface="Carlito"/>
                <a:cs typeface="Carlito"/>
              </a:rPr>
              <a:t>He </a:t>
            </a:r>
            <a:r>
              <a:rPr dirty="0" sz="1700" b="1">
                <a:latin typeface="Carlito"/>
                <a:cs typeface="Carlito"/>
              </a:rPr>
              <a:t>bought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his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first</a:t>
            </a:r>
            <a:r>
              <a:rPr dirty="0" sz="1700" spc="-5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stock,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Cities</a:t>
            </a:r>
            <a:r>
              <a:rPr dirty="0" sz="1700" spc="-5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Service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Preferred,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at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$38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spc="-50" b="1">
                <a:latin typeface="Carlito"/>
                <a:cs typeface="Carlito"/>
              </a:rPr>
              <a:t>a</a:t>
            </a:r>
            <a:r>
              <a:rPr dirty="0" sz="1700" b="1">
                <a:latin typeface="Carlito"/>
                <a:cs typeface="Carlito"/>
              </a:rPr>
              <a:t> share.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It</a:t>
            </a:r>
            <a:r>
              <a:rPr dirty="0" sz="1700" spc="-2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dropped</a:t>
            </a:r>
            <a:r>
              <a:rPr dirty="0" sz="1700" spc="-2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to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$27</a:t>
            </a:r>
            <a:r>
              <a:rPr dirty="0" sz="1700" spc="-2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a</a:t>
            </a:r>
            <a:r>
              <a:rPr dirty="0" sz="1700" spc="-2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share,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but</a:t>
            </a:r>
            <a:r>
              <a:rPr dirty="0" sz="1700" spc="-2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then</a:t>
            </a:r>
            <a:r>
              <a:rPr dirty="0" sz="1700" spc="-2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rose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back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to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spc="-20" b="1">
                <a:latin typeface="Carlito"/>
                <a:cs typeface="Carlito"/>
              </a:rPr>
              <a:t>$40, </a:t>
            </a:r>
            <a:r>
              <a:rPr dirty="0" sz="1700" b="1">
                <a:latin typeface="Carlito"/>
                <a:cs typeface="Carlito"/>
              </a:rPr>
              <a:t>at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which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point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Buffett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sold.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Cities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subsequently</a:t>
            </a:r>
            <a:r>
              <a:rPr dirty="0" sz="1700" spc="-6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rose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to</a:t>
            </a:r>
            <a:r>
              <a:rPr dirty="0" sz="1700" spc="-30" b="1">
                <a:latin typeface="Carlito"/>
                <a:cs typeface="Carlito"/>
              </a:rPr>
              <a:t> </a:t>
            </a:r>
            <a:r>
              <a:rPr dirty="0" sz="1700" spc="-20" b="1">
                <a:latin typeface="Carlito"/>
                <a:cs typeface="Carlito"/>
              </a:rPr>
              <a:t>$200 </a:t>
            </a:r>
            <a:r>
              <a:rPr dirty="0" sz="1700" b="1">
                <a:latin typeface="Carlito"/>
                <a:cs typeface="Carlito"/>
              </a:rPr>
              <a:t>a</a:t>
            </a:r>
            <a:r>
              <a:rPr dirty="0" sz="1700" spc="-5" b="1">
                <a:latin typeface="Carlito"/>
                <a:cs typeface="Carlito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share.</a:t>
            </a:r>
            <a:endParaRPr sz="1700">
              <a:latin typeface="Carlito"/>
              <a:cs typeface="Carlito"/>
            </a:endParaRPr>
          </a:p>
          <a:p>
            <a:pPr marL="676275" marR="213360" indent="-287020">
              <a:lnSpc>
                <a:spcPct val="100000"/>
              </a:lnSpc>
              <a:spcBef>
                <a:spcPts val="1000"/>
              </a:spcBef>
              <a:buClr>
                <a:srgbClr val="EB4E6F"/>
              </a:buClr>
              <a:buFont typeface="Arial"/>
              <a:buChar char="•"/>
              <a:tabLst>
                <a:tab pos="676275" algn="l"/>
              </a:tabLst>
            </a:pPr>
            <a:r>
              <a:rPr dirty="0" sz="1700" b="1">
                <a:latin typeface="Liberation Sans Narrow"/>
                <a:cs typeface="Liberation Sans Narrow"/>
              </a:rPr>
              <a:t>From</a:t>
            </a:r>
            <a:r>
              <a:rPr dirty="0" sz="1700" spc="65" b="1">
                <a:latin typeface="Liberation Sans Narrow"/>
                <a:cs typeface="Liberation Sans Narrow"/>
              </a:rPr>
              <a:t> </a:t>
            </a:r>
            <a:r>
              <a:rPr dirty="0" sz="1700" spc="85" b="1">
                <a:latin typeface="Liberation Sans Narrow"/>
                <a:cs typeface="Liberation Sans Narrow"/>
              </a:rPr>
              <a:t>the</a:t>
            </a:r>
            <a:r>
              <a:rPr dirty="0" sz="1700" spc="55" b="1">
                <a:latin typeface="Liberation Sans Narrow"/>
                <a:cs typeface="Liberation Sans Narrow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1960s</a:t>
            </a:r>
            <a:r>
              <a:rPr dirty="0" sz="1700" spc="55" b="1">
                <a:latin typeface="Liberation Sans Narrow"/>
                <a:cs typeface="Liberation Sans Narrow"/>
              </a:rPr>
              <a:t> </a:t>
            </a:r>
            <a:r>
              <a:rPr dirty="0" sz="1700" spc="45" b="1">
                <a:latin typeface="Liberation Sans Narrow"/>
                <a:cs typeface="Liberation Sans Narrow"/>
              </a:rPr>
              <a:t>through</a:t>
            </a:r>
            <a:r>
              <a:rPr dirty="0" sz="1700" spc="60" b="1">
                <a:latin typeface="Liberation Sans Narrow"/>
                <a:cs typeface="Liberation Sans Narrow"/>
              </a:rPr>
              <a:t> </a:t>
            </a:r>
            <a:r>
              <a:rPr dirty="0" sz="1700" spc="80" b="1">
                <a:latin typeface="Liberation Sans Narrow"/>
                <a:cs typeface="Liberation Sans Narrow"/>
              </a:rPr>
              <a:t>the</a:t>
            </a:r>
            <a:r>
              <a:rPr dirty="0" sz="1700" spc="60" b="1">
                <a:latin typeface="Liberation Sans Narrow"/>
                <a:cs typeface="Liberation Sans Narrow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’90s</a:t>
            </a:r>
            <a:r>
              <a:rPr dirty="0" sz="1700" spc="55" b="1">
                <a:latin typeface="Liberation Sans Narrow"/>
                <a:cs typeface="Liberation Sans Narrow"/>
              </a:rPr>
              <a:t> </a:t>
            </a:r>
            <a:r>
              <a:rPr dirty="0" sz="1700" spc="80" b="1">
                <a:latin typeface="Liberation Sans Narrow"/>
                <a:cs typeface="Liberation Sans Narrow"/>
              </a:rPr>
              <a:t>the</a:t>
            </a:r>
            <a:r>
              <a:rPr dirty="0" sz="1700" spc="60" b="1">
                <a:latin typeface="Liberation Sans Narrow"/>
                <a:cs typeface="Liberation Sans Narrow"/>
              </a:rPr>
              <a:t> </a:t>
            </a:r>
            <a:r>
              <a:rPr dirty="0" sz="1700" spc="75" b="1">
                <a:latin typeface="Liberation Sans Narrow"/>
                <a:cs typeface="Liberation Sans Narrow"/>
              </a:rPr>
              <a:t>major</a:t>
            </a:r>
            <a:r>
              <a:rPr dirty="0" sz="1700" spc="70" b="1">
                <a:latin typeface="Liberation Sans Narrow"/>
                <a:cs typeface="Liberation Sans Narrow"/>
              </a:rPr>
              <a:t> </a:t>
            </a:r>
            <a:r>
              <a:rPr dirty="0" sz="1700" spc="-10" b="1">
                <a:latin typeface="Liberation Sans Narrow"/>
                <a:cs typeface="Liberation Sans Narrow"/>
              </a:rPr>
              <a:t>stock</a:t>
            </a:r>
            <a:r>
              <a:rPr dirty="0" sz="1700" spc="500" b="1">
                <a:latin typeface="Liberation Sans Narrow"/>
                <a:cs typeface="Liberation Sans Narrow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averages</a:t>
            </a:r>
            <a:r>
              <a:rPr dirty="0" sz="1700" spc="-6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rose</a:t>
            </a:r>
            <a:r>
              <a:rPr dirty="0" sz="1700" spc="-4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by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roughly</a:t>
            </a:r>
            <a:r>
              <a:rPr dirty="0" sz="1700" spc="-5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11</a:t>
            </a:r>
            <a:r>
              <a:rPr dirty="0" sz="1700" spc="-40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percent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annually,</a:t>
            </a:r>
            <a:r>
              <a:rPr dirty="0" sz="1700" spc="-55" b="1">
                <a:latin typeface="Carlito"/>
                <a:cs typeface="Carlito"/>
              </a:rPr>
              <a:t> </a:t>
            </a:r>
            <a:r>
              <a:rPr dirty="0" sz="1700" spc="-25" b="1">
                <a:latin typeface="Carlito"/>
                <a:cs typeface="Carlito"/>
              </a:rPr>
              <a:t>but </a:t>
            </a:r>
            <a:r>
              <a:rPr dirty="0" sz="1700" spc="-10" b="1">
                <a:latin typeface="Carlito"/>
                <a:cs typeface="Carlito"/>
              </a:rPr>
              <a:t>Berkshire</a:t>
            </a:r>
            <a:r>
              <a:rPr dirty="0" sz="1700" spc="110" b="1">
                <a:latin typeface="Carlito"/>
                <a:cs typeface="Carlito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Hathaway’s</a:t>
            </a:r>
            <a:r>
              <a:rPr dirty="0" sz="1700" spc="110" b="1">
                <a:latin typeface="Liberation Sans Narrow"/>
                <a:cs typeface="Liberation Sans Narrow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publicly</a:t>
            </a:r>
            <a:r>
              <a:rPr dirty="0" sz="1700" spc="100" b="1">
                <a:latin typeface="Liberation Sans Narrow"/>
                <a:cs typeface="Liberation Sans Narrow"/>
              </a:rPr>
              <a:t> </a:t>
            </a:r>
            <a:r>
              <a:rPr dirty="0" sz="1700" spc="60" b="1">
                <a:latin typeface="Liberation Sans Narrow"/>
                <a:cs typeface="Liberation Sans Narrow"/>
              </a:rPr>
              <a:t>traded</a:t>
            </a:r>
            <a:r>
              <a:rPr dirty="0" sz="1700" spc="140" b="1">
                <a:latin typeface="Liberation Sans Narrow"/>
                <a:cs typeface="Liberation Sans Narrow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shares</a:t>
            </a:r>
            <a:r>
              <a:rPr dirty="0" sz="1700" spc="125" b="1">
                <a:latin typeface="Liberation Sans Narrow"/>
                <a:cs typeface="Liberation Sans Narrow"/>
              </a:rPr>
              <a:t> </a:t>
            </a:r>
            <a:r>
              <a:rPr dirty="0" sz="1700" b="1">
                <a:latin typeface="Liberation Sans Narrow"/>
                <a:cs typeface="Liberation Sans Narrow"/>
              </a:rPr>
              <a:t>gained</a:t>
            </a:r>
            <a:r>
              <a:rPr dirty="0" sz="1700" spc="114" b="1">
                <a:latin typeface="Liberation Sans Narrow"/>
                <a:cs typeface="Liberation Sans Narrow"/>
              </a:rPr>
              <a:t> </a:t>
            </a:r>
            <a:r>
              <a:rPr dirty="0" sz="1700" spc="45" b="1">
                <a:latin typeface="Liberation Sans Narrow"/>
                <a:cs typeface="Liberation Sans Narrow"/>
              </a:rPr>
              <a:t>about </a:t>
            </a:r>
            <a:r>
              <a:rPr dirty="0" sz="1700" b="1">
                <a:latin typeface="Carlito"/>
                <a:cs typeface="Carlito"/>
              </a:rPr>
              <a:t>28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percent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b="1">
                <a:latin typeface="Carlito"/>
                <a:cs typeface="Carlito"/>
              </a:rPr>
              <a:t>per</a:t>
            </a:r>
            <a:r>
              <a:rPr dirty="0" sz="1700" spc="-35" b="1">
                <a:latin typeface="Carlito"/>
                <a:cs typeface="Carlito"/>
              </a:rPr>
              <a:t> </a:t>
            </a:r>
            <a:r>
              <a:rPr dirty="0" sz="1700" spc="-10" b="1">
                <a:latin typeface="Carlito"/>
                <a:cs typeface="Carlito"/>
              </a:rPr>
              <a:t>year.</a:t>
            </a:r>
            <a:endParaRPr sz="17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0372" y="1219580"/>
            <a:ext cx="3512185" cy="8483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400"/>
              <a:t>Paper</a:t>
            </a:r>
            <a:r>
              <a:rPr dirty="0" sz="5400" spc="-155"/>
              <a:t> </a:t>
            </a:r>
            <a:r>
              <a:rPr dirty="0" sz="5400" spc="-20"/>
              <a:t>Route</a:t>
            </a:r>
            <a:endParaRPr sz="5400"/>
          </a:p>
        </p:txBody>
      </p:sp>
      <p:sp>
        <p:nvSpPr>
          <p:cNvPr id="3" name="object 3" descr=""/>
          <p:cNvSpPr txBox="1"/>
          <p:nvPr/>
        </p:nvSpPr>
        <p:spPr>
          <a:xfrm>
            <a:off x="771550" y="2745994"/>
            <a:ext cx="5036185" cy="3144520"/>
          </a:xfrm>
          <a:prstGeom prst="rect">
            <a:avLst/>
          </a:prstGeom>
        </p:spPr>
        <p:txBody>
          <a:bodyPr wrap="square" lIns="0" tIns="26670" rIns="0" bIns="0" rtlCol="0" vert="horz">
            <a:spAutoFit/>
          </a:bodyPr>
          <a:lstStyle/>
          <a:p>
            <a:pPr marL="299085" marR="5080" indent="-287020">
              <a:lnSpc>
                <a:spcPts val="2110"/>
              </a:lnSpc>
              <a:spcBef>
                <a:spcPts val="210"/>
              </a:spcBef>
              <a:buClr>
                <a:srgbClr val="EB4E6F"/>
              </a:buClr>
              <a:buChar char="•"/>
              <a:tabLst>
                <a:tab pos="1412875" algn="l"/>
              </a:tabLst>
            </a:pP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One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of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Buffett's</a:t>
            </a:r>
            <a:r>
              <a:rPr dirty="0" sz="1800" spc="-4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first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jobs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was</a:t>
            </a:r>
            <a:r>
              <a:rPr dirty="0" sz="1800" spc="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as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</a:t>
            </a:r>
            <a:r>
              <a:rPr dirty="0" sz="1800" spc="-3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delivery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boy 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	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for</a:t>
            </a:r>
            <a:r>
              <a:rPr dirty="0" sz="1800" spc="-4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the</a:t>
            </a:r>
            <a:r>
              <a:rPr dirty="0" sz="1800" spc="-4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Washington</a:t>
            </a:r>
            <a:r>
              <a:rPr dirty="0" sz="1800" spc="-4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Post.</a:t>
            </a:r>
            <a:endParaRPr sz="1800">
              <a:latin typeface="Arial"/>
              <a:cs typeface="Arial"/>
            </a:endParaRPr>
          </a:p>
          <a:p>
            <a:pPr marL="303530" marR="13335" indent="-286385">
              <a:lnSpc>
                <a:spcPts val="2150"/>
              </a:lnSpc>
              <a:spcBef>
                <a:spcPts val="1080"/>
              </a:spcBef>
              <a:buClr>
                <a:srgbClr val="EB4E6F"/>
              </a:buClr>
              <a:buFont typeface="Arial"/>
              <a:buChar char="•"/>
              <a:tabLst>
                <a:tab pos="459105" algn="l"/>
              </a:tabLst>
            </a:pPr>
            <a:r>
              <a:rPr dirty="0" sz="1800" spc="135">
                <a:solidFill>
                  <a:srgbClr val="252525"/>
                </a:solidFill>
                <a:latin typeface="Courier New"/>
                <a:cs typeface="Courier New"/>
              </a:rPr>
              <a:t>﻿</a:t>
            </a:r>
            <a:r>
              <a:rPr dirty="0" sz="1800" spc="135">
                <a:solidFill>
                  <a:srgbClr val="252525"/>
                </a:solidFill>
                <a:latin typeface="Arial"/>
                <a:cs typeface="Arial"/>
              </a:rPr>
              <a:t>Even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with</a:t>
            </a:r>
            <a:r>
              <a:rPr dirty="0" sz="1800" spc="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500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papers</a:t>
            </a:r>
            <a:r>
              <a:rPr dirty="0" sz="1800" spc="-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to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deliver,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the</a:t>
            </a:r>
            <a:r>
              <a:rPr dirty="0" sz="1800" spc="-3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process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	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was so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efficient</a:t>
            </a:r>
            <a:r>
              <a:rPr dirty="0" sz="1800" spc="-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that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it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only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took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little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more</a:t>
            </a:r>
            <a:endParaRPr sz="1800">
              <a:latin typeface="Arial"/>
              <a:cs typeface="Arial"/>
            </a:endParaRPr>
          </a:p>
          <a:p>
            <a:pPr marL="1992630">
              <a:lnSpc>
                <a:spcPts val="2039"/>
              </a:lnSpc>
            </a:pP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than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an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hour.</a:t>
            </a:r>
            <a:endParaRPr sz="1800">
              <a:latin typeface="Arial"/>
              <a:cs typeface="Arial"/>
            </a:endParaRPr>
          </a:p>
          <a:p>
            <a:pPr lvl="1" marL="629285" marR="339725" indent="-286385">
              <a:lnSpc>
                <a:spcPts val="2100"/>
              </a:lnSpc>
              <a:spcBef>
                <a:spcPts val="1175"/>
              </a:spcBef>
              <a:buClr>
                <a:srgbClr val="EB4E6F"/>
              </a:buClr>
              <a:buFont typeface="Arial"/>
              <a:buChar char="•"/>
              <a:tabLst>
                <a:tab pos="734695" algn="l"/>
              </a:tabLst>
            </a:pPr>
            <a:r>
              <a:rPr dirty="0" sz="1800" spc="80">
                <a:solidFill>
                  <a:srgbClr val="252525"/>
                </a:solidFill>
                <a:latin typeface="Courier New"/>
                <a:cs typeface="Courier New"/>
              </a:rPr>
              <a:t>﻿</a:t>
            </a:r>
            <a:r>
              <a:rPr dirty="0" sz="1800" spc="80">
                <a:solidFill>
                  <a:srgbClr val="252525"/>
                </a:solidFill>
                <a:latin typeface="Arial"/>
                <a:cs typeface="Arial"/>
              </a:rPr>
              <a:t>Buffett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expanded into</a:t>
            </a:r>
            <a:r>
              <a:rPr dirty="0" sz="1800" spc="-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magazines,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and 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	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eventually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was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earning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$175</a:t>
            </a:r>
            <a:r>
              <a:rPr dirty="0" sz="1800" spc="-3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month.</a:t>
            </a:r>
            <a:endParaRPr sz="1800">
              <a:latin typeface="Arial"/>
              <a:cs typeface="Arial"/>
            </a:endParaRPr>
          </a:p>
          <a:p>
            <a:pPr marL="376555" indent="-280670">
              <a:lnSpc>
                <a:spcPct val="100000"/>
              </a:lnSpc>
              <a:spcBef>
                <a:spcPts val="1000"/>
              </a:spcBef>
              <a:buChar char="•"/>
              <a:tabLst>
                <a:tab pos="376555" algn="l"/>
                <a:tab pos="382905" algn="l"/>
              </a:tabLst>
            </a:pPr>
            <a:r>
              <a:rPr dirty="0" sz="1800">
                <a:solidFill>
                  <a:srgbClr val="EB4E6F"/>
                </a:solidFill>
                <a:latin typeface="Arial"/>
                <a:cs typeface="Arial"/>
              </a:rPr>
              <a:t>	</a:t>
            </a:r>
            <a:r>
              <a:rPr dirty="0" sz="1800" spc="80">
                <a:solidFill>
                  <a:srgbClr val="252525"/>
                </a:solidFill>
                <a:latin typeface="Courier New"/>
                <a:cs typeface="Courier New"/>
              </a:rPr>
              <a:t>﻿</a:t>
            </a:r>
            <a:r>
              <a:rPr dirty="0" sz="1800" spc="80">
                <a:solidFill>
                  <a:srgbClr val="252525"/>
                </a:solidFill>
                <a:latin typeface="Arial"/>
                <a:cs typeface="Arial"/>
              </a:rPr>
              <a:t>Buffett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refused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to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let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his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dad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pay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the</a:t>
            </a:r>
            <a:r>
              <a:rPr dirty="0" sz="1800" spc="-2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taxes.</a:t>
            </a:r>
            <a:endParaRPr sz="1800">
              <a:latin typeface="Arial"/>
              <a:cs typeface="Arial"/>
            </a:endParaRPr>
          </a:p>
          <a:p>
            <a:pPr marL="1941830" marR="85090" indent="-1565910">
              <a:lnSpc>
                <a:spcPts val="2110"/>
              </a:lnSpc>
              <a:spcBef>
                <a:spcPts val="110"/>
              </a:spcBef>
            </a:pP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Instead,</a:t>
            </a:r>
            <a:r>
              <a:rPr dirty="0" sz="1800" spc="-4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Buffett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tracked</a:t>
            </a:r>
            <a:r>
              <a:rPr dirty="0" sz="1800" spc="-2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his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earnings</a:t>
            </a:r>
            <a:r>
              <a:rPr dirty="0" sz="1800" spc="-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and</a:t>
            </a:r>
            <a:r>
              <a:rPr dirty="0" sz="1800" spc="-3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filed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his</a:t>
            </a:r>
            <a:r>
              <a:rPr dirty="0" sz="1800" spc="-3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252525"/>
                </a:solidFill>
                <a:latin typeface="Arial"/>
                <a:cs typeface="Arial"/>
              </a:rPr>
              <a:t>own</a:t>
            </a:r>
            <a:r>
              <a:rPr dirty="0" sz="1800" spc="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Arial"/>
                <a:cs typeface="Arial"/>
              </a:rPr>
              <a:t>return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64223" y="12698"/>
            <a:ext cx="5827776" cy="6845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37375" y="611504"/>
            <a:ext cx="4090035" cy="14890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893444" marR="5080" indent="-881380">
              <a:lnSpc>
                <a:spcPct val="100000"/>
              </a:lnSpc>
              <a:spcBef>
                <a:spcPts val="100"/>
              </a:spcBef>
            </a:pPr>
            <a:r>
              <a:rPr dirty="0"/>
              <a:t>Pinball</a:t>
            </a:r>
            <a:r>
              <a:rPr dirty="0" spc="-15"/>
              <a:t> </a:t>
            </a:r>
            <a:r>
              <a:rPr dirty="0" spc="-10"/>
              <a:t>Machine business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697"/>
            <a:ext cx="5775957" cy="6845164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446265" y="2409901"/>
            <a:ext cx="5079365" cy="36995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52425" indent="-287020">
              <a:lnSpc>
                <a:spcPct val="100000"/>
              </a:lnSpc>
              <a:spcBef>
                <a:spcPts val="100"/>
              </a:spcBef>
              <a:buClr>
                <a:srgbClr val="EB4E6F"/>
              </a:buClr>
              <a:buFont typeface="Arial"/>
              <a:buChar char="•"/>
              <a:tabLst>
                <a:tab pos="352425" algn="l"/>
              </a:tabLst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As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high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school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senior,</a:t>
            </a:r>
            <a:r>
              <a:rPr dirty="0" sz="18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friend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began</a:t>
            </a:r>
            <a:endParaRPr sz="1800">
              <a:latin typeface="Carlito"/>
              <a:cs typeface="Carlito"/>
            </a:endParaRPr>
          </a:p>
          <a:p>
            <a:pPr marL="2065655" marR="73660" indent="-1711960">
              <a:lnSpc>
                <a:spcPct val="100000"/>
              </a:lnSpc>
              <a:spcBef>
                <a:spcPts val="5"/>
              </a:spcBef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buying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used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pinball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machines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putting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them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in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barbershops.</a:t>
            </a:r>
            <a:endParaRPr sz="1800">
              <a:latin typeface="Carlito"/>
              <a:cs typeface="Carlito"/>
            </a:endParaRPr>
          </a:p>
          <a:p>
            <a:pPr marL="373380" marR="42545" indent="-337820">
              <a:lnSpc>
                <a:spcPct val="100000"/>
              </a:lnSpc>
              <a:spcBef>
                <a:spcPts val="1005"/>
              </a:spcBef>
              <a:buClr>
                <a:srgbClr val="EB4E6F"/>
              </a:buClr>
              <a:buFont typeface="Arial"/>
              <a:buChar char="•"/>
              <a:tabLst>
                <a:tab pos="845185" algn="l"/>
              </a:tabLst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Buffett: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"Eventually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were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making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$50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week.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I 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hadn't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dreamed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life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could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be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so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good."</a:t>
            </a:r>
            <a:endParaRPr sz="1800">
              <a:latin typeface="Carlito"/>
              <a:cs typeface="Carlito"/>
            </a:endParaRPr>
          </a:p>
          <a:p>
            <a:pPr marL="299085" marR="26034" indent="-287020">
              <a:lnSpc>
                <a:spcPct val="100000"/>
              </a:lnSpc>
              <a:spcBef>
                <a:spcPts val="1000"/>
              </a:spcBef>
              <a:buClr>
                <a:srgbClr val="EB4E6F"/>
              </a:buClr>
              <a:buFont typeface="Arial"/>
              <a:buChar char="•"/>
              <a:tabLst>
                <a:tab pos="368935" algn="l"/>
              </a:tabLst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But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pinball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machines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were</a:t>
            </a:r>
            <a:r>
              <a:rPr dirty="0" sz="18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constantly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breaking,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barbershop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owners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kept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pushing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them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endParaRPr sz="1800">
              <a:latin typeface="Carlito"/>
              <a:cs typeface="Carlito"/>
            </a:endParaRPr>
          </a:p>
          <a:p>
            <a:pPr marL="1652905">
              <a:lnSpc>
                <a:spcPct val="100000"/>
              </a:lnSpc>
            </a:pP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put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18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new</a:t>
            </a:r>
            <a:r>
              <a:rPr dirty="0" sz="18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machines.</a:t>
            </a:r>
            <a:endParaRPr sz="1800">
              <a:latin typeface="Carlito"/>
              <a:cs typeface="Carlito"/>
            </a:endParaRPr>
          </a:p>
          <a:p>
            <a:pPr lvl="1" marL="274320" marR="5080" indent="-79375">
              <a:lnSpc>
                <a:spcPct val="100000"/>
              </a:lnSpc>
              <a:spcBef>
                <a:spcPts val="994"/>
              </a:spcBef>
              <a:buClr>
                <a:srgbClr val="EB4E6F"/>
              </a:buClr>
              <a:buFont typeface="Arial"/>
              <a:buChar char="•"/>
              <a:tabLst>
                <a:tab pos="274320" algn="l"/>
                <a:tab pos="481965" algn="l"/>
              </a:tabLst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	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"We'd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always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tell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them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we'd</a:t>
            </a:r>
            <a:r>
              <a:rPr dirty="0" sz="18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take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it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up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with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25">
                <a:solidFill>
                  <a:srgbClr val="252525"/>
                </a:solidFill>
                <a:latin typeface="Carlito"/>
                <a:cs typeface="Carlito"/>
              </a:rPr>
              <a:t>the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boss.</a:t>
            </a:r>
            <a:r>
              <a:rPr dirty="0" sz="18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pretended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like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were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these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hired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hands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that</a:t>
            </a:r>
            <a:r>
              <a:rPr dirty="0" sz="18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were</a:t>
            </a:r>
            <a:r>
              <a:rPr dirty="0" sz="1800" spc="-6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carrying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machines</a:t>
            </a:r>
            <a:r>
              <a:rPr dirty="0" sz="18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around</a:t>
            </a:r>
            <a:r>
              <a:rPr dirty="0" sz="18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dirty="0" sz="18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counting</a:t>
            </a:r>
            <a:endParaRPr sz="1800">
              <a:latin typeface="Carlito"/>
              <a:cs typeface="Carlito"/>
            </a:endParaRPr>
          </a:p>
          <a:p>
            <a:pPr marL="2286635">
              <a:lnSpc>
                <a:spcPct val="100000"/>
              </a:lnSpc>
              <a:spcBef>
                <a:spcPts val="5"/>
              </a:spcBef>
            </a:pPr>
            <a:r>
              <a:rPr dirty="0" sz="1800" spc="-10">
                <a:solidFill>
                  <a:srgbClr val="252525"/>
                </a:solidFill>
                <a:latin typeface="Carlito"/>
                <a:cs typeface="Carlito"/>
              </a:rPr>
              <a:t>money."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0013" y="410032"/>
            <a:ext cx="4185285" cy="1301115"/>
          </a:xfrm>
          <a:prstGeom prst="rect"/>
        </p:spPr>
        <p:txBody>
          <a:bodyPr wrap="square" lIns="0" tIns="89535" rIns="0" bIns="0" rtlCol="0" vert="horz">
            <a:spAutoFit/>
          </a:bodyPr>
          <a:lstStyle/>
          <a:p>
            <a:pPr marL="1736089" marR="5080" indent="-1724025">
              <a:lnSpc>
                <a:spcPts val="4750"/>
              </a:lnSpc>
              <a:spcBef>
                <a:spcPts val="705"/>
              </a:spcBef>
            </a:pPr>
            <a:r>
              <a:rPr dirty="0" sz="4400"/>
              <a:t>Buffett</a:t>
            </a:r>
            <a:r>
              <a:rPr dirty="0" sz="4400" spc="-215"/>
              <a:t> </a:t>
            </a:r>
            <a:r>
              <a:rPr dirty="0" sz="4400" spc="-10"/>
              <a:t>Associates </a:t>
            </a:r>
            <a:r>
              <a:rPr dirty="0" sz="4400" spc="-25"/>
              <a:t>Ltd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758444" y="2282698"/>
            <a:ext cx="4352925" cy="419354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94970" indent="-342900">
              <a:lnSpc>
                <a:spcPct val="100000"/>
              </a:lnSpc>
              <a:spcBef>
                <a:spcPts val="105"/>
              </a:spcBef>
              <a:buClr>
                <a:srgbClr val="EB4E6F"/>
              </a:buClr>
              <a:buFont typeface="Arial"/>
              <a:buChar char="•"/>
              <a:tabLst>
                <a:tab pos="394970" algn="l"/>
              </a:tabLst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1956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Buffett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started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investment</a:t>
            </a:r>
            <a:endParaRPr sz="2000">
              <a:latin typeface="Carlito"/>
              <a:cs typeface="Carlito"/>
            </a:endParaRPr>
          </a:p>
          <a:p>
            <a:pPr marL="1689100">
              <a:lnSpc>
                <a:spcPct val="100000"/>
              </a:lnSpc>
            </a:pP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partnership.</a:t>
            </a:r>
            <a:endParaRPr sz="2000">
              <a:latin typeface="Carlito"/>
              <a:cs typeface="Carlito"/>
            </a:endParaRPr>
          </a:p>
          <a:p>
            <a:pPr lvl="1" marL="533400" marR="238125" indent="-251460">
              <a:lnSpc>
                <a:spcPct val="100000"/>
              </a:lnSpc>
              <a:spcBef>
                <a:spcPts val="1005"/>
              </a:spcBef>
              <a:buChar char="•"/>
              <a:tabLst>
                <a:tab pos="533400" algn="l"/>
                <a:tab pos="624840" algn="l"/>
              </a:tabLst>
            </a:pPr>
            <a:r>
              <a:rPr dirty="0" sz="2000">
                <a:solidFill>
                  <a:srgbClr val="EB4E6F"/>
                </a:solidFill>
                <a:latin typeface="Arial"/>
                <a:cs typeface="Arial"/>
              </a:rPr>
              <a:t>	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Raised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$105,000</a:t>
            </a:r>
            <a:r>
              <a:rPr dirty="0" sz="2000" spc="-8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family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and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friends.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Results: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earned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more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than</a:t>
            </a:r>
            <a:endParaRPr sz="2000">
              <a:latin typeface="Carlito"/>
              <a:cs typeface="Carlito"/>
            </a:endParaRPr>
          </a:p>
          <a:p>
            <a:pPr algn="ctr" marL="299085" marR="5080">
              <a:lnSpc>
                <a:spcPct val="100000"/>
              </a:lnSpc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30%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annually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from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1956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1969,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when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general</a:t>
            </a:r>
            <a:r>
              <a:rPr dirty="0" sz="2000" spc="-6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market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earned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only</a:t>
            </a:r>
            <a:r>
              <a:rPr dirty="0" sz="2000" spc="-7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about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8%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 annually.</a:t>
            </a:r>
            <a:endParaRPr sz="2000">
              <a:latin typeface="Carlito"/>
              <a:cs typeface="Carlito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EB4E6F"/>
              </a:buClr>
              <a:buFont typeface="Arial"/>
              <a:buChar char="•"/>
              <a:tabLst>
                <a:tab pos="354965" algn="l"/>
              </a:tabLst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Began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3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consult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with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Charlie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Munger.</a:t>
            </a:r>
            <a:endParaRPr sz="2000">
              <a:latin typeface="Carlito"/>
              <a:cs typeface="Carlito"/>
            </a:endParaRPr>
          </a:p>
          <a:p>
            <a:pPr lvl="1" marL="783590" indent="-342900">
              <a:lnSpc>
                <a:spcPct val="100000"/>
              </a:lnSpc>
              <a:spcBef>
                <a:spcPts val="994"/>
              </a:spcBef>
              <a:buClr>
                <a:srgbClr val="EB4E6F"/>
              </a:buClr>
              <a:buFont typeface="Arial"/>
              <a:buChar char="•"/>
              <a:tabLst>
                <a:tab pos="783590" algn="l"/>
              </a:tabLst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May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1969,</a:t>
            </a:r>
            <a:r>
              <a:rPr dirty="0" sz="2000" spc="-5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dissolved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endParaRPr sz="2000">
              <a:latin typeface="Carlito"/>
              <a:cs typeface="Carlito"/>
            </a:endParaRPr>
          </a:p>
          <a:p>
            <a:pPr marL="1161415">
              <a:lnSpc>
                <a:spcPct val="100000"/>
              </a:lnSpc>
              <a:spcBef>
                <a:spcPts val="5"/>
              </a:spcBef>
            </a:pP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partnership,</a:t>
            </a:r>
            <a:r>
              <a:rPr dirty="0" sz="2000" spc="-2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as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he</a:t>
            </a:r>
            <a:r>
              <a:rPr dirty="0" sz="2000" spc="-1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was</a:t>
            </a:r>
            <a:endParaRPr sz="2000">
              <a:latin typeface="Carlito"/>
              <a:cs typeface="Carlito"/>
            </a:endParaRPr>
          </a:p>
          <a:p>
            <a:pPr marL="547370" indent="-342900">
              <a:lnSpc>
                <a:spcPct val="100000"/>
              </a:lnSpc>
              <a:spcBef>
                <a:spcPts val="1005"/>
              </a:spcBef>
              <a:buClr>
                <a:srgbClr val="EB4E6F"/>
              </a:buClr>
              <a:buFont typeface="Arial"/>
              <a:buChar char="•"/>
              <a:tabLst>
                <a:tab pos="547370" algn="l"/>
              </a:tabLst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"unable</a:t>
            </a:r>
            <a:r>
              <a:rPr dirty="0" sz="2000" spc="-5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dirty="0" sz="2000" spc="-4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find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any</a:t>
            </a:r>
            <a:r>
              <a:rPr dirty="0" sz="2000" spc="-3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bargains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in</a:t>
            </a:r>
            <a:r>
              <a:rPr dirty="0" sz="2000" spc="-4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25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endParaRPr sz="2000">
              <a:latin typeface="Carlito"/>
              <a:cs typeface="Carlito"/>
            </a:endParaRPr>
          </a:p>
          <a:p>
            <a:pPr marL="1463675">
              <a:lnSpc>
                <a:spcPct val="100000"/>
              </a:lnSpc>
            </a:pPr>
            <a:r>
              <a:rPr dirty="0" sz="2000">
                <a:solidFill>
                  <a:srgbClr val="252525"/>
                </a:solidFill>
                <a:latin typeface="Carlito"/>
                <a:cs typeface="Carlito"/>
              </a:rPr>
              <a:t>current</a:t>
            </a:r>
            <a:r>
              <a:rPr dirty="0" sz="2000" spc="-85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dirty="0" sz="2000" spc="-10">
                <a:solidFill>
                  <a:srgbClr val="252525"/>
                </a:solidFill>
                <a:latin typeface="Carlito"/>
                <a:cs typeface="Carlito"/>
              </a:rPr>
              <a:t>market".</a:t>
            </a:r>
            <a:endParaRPr sz="2000">
              <a:latin typeface="Carlito"/>
              <a:cs typeface="Carlito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5879817" y="495297"/>
            <a:ext cx="6312535" cy="6362700"/>
            <a:chOff x="5879817" y="495297"/>
            <a:chExt cx="6312535" cy="6362700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79817" y="495297"/>
              <a:ext cx="6312182" cy="636263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15958" y="1206497"/>
              <a:ext cx="1046410" cy="1079500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9575291" y="6658355"/>
              <a:ext cx="2616835" cy="200025"/>
            </a:xfrm>
            <a:custGeom>
              <a:avLst/>
              <a:gdLst/>
              <a:ahLst/>
              <a:cxnLst/>
              <a:rect l="l" t="t" r="r" b="b"/>
              <a:pathLst>
                <a:path w="2616834" h="200025">
                  <a:moveTo>
                    <a:pt x="2616707" y="0"/>
                  </a:moveTo>
                  <a:lnTo>
                    <a:pt x="0" y="0"/>
                  </a:lnTo>
                  <a:lnTo>
                    <a:pt x="0" y="199643"/>
                  </a:lnTo>
                  <a:lnTo>
                    <a:pt x="2616707" y="199643"/>
                  </a:lnTo>
                  <a:lnTo>
                    <a:pt x="261670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"/>
          <p:cNvSpPr txBox="1"/>
          <p:nvPr/>
        </p:nvSpPr>
        <p:spPr>
          <a:xfrm>
            <a:off x="9969500" y="6687718"/>
            <a:ext cx="2143760" cy="132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This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 </a:t>
            </a: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4"/>
              </a:rPr>
              <a:t>Photo</a:t>
            </a:r>
            <a:r>
              <a:rPr dirty="0" u="none" sz="700" spc="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by</a:t>
            </a:r>
            <a:r>
              <a:rPr dirty="0" u="none" sz="700" spc="-3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Unknown</a:t>
            </a:r>
            <a:r>
              <a:rPr dirty="0" u="none" sz="700" spc="-1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author</a:t>
            </a:r>
            <a:r>
              <a:rPr dirty="0" u="none" sz="700" spc="-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is</a:t>
            </a:r>
            <a:r>
              <a:rPr dirty="0" u="none" sz="700" spc="-2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licensed</a:t>
            </a:r>
            <a:r>
              <a:rPr dirty="0" u="none" sz="700" spc="-1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none" sz="700">
                <a:solidFill>
                  <a:srgbClr val="FFFFFF"/>
                </a:solidFill>
                <a:latin typeface="Carlito"/>
                <a:cs typeface="Carlito"/>
              </a:rPr>
              <a:t>under</a:t>
            </a:r>
            <a:r>
              <a:rPr dirty="0" u="none" sz="700" spc="-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dirty="0" u="sng" sz="7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5"/>
              </a:rPr>
              <a:t>CC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5"/>
              </a:rPr>
              <a:t> </a:t>
            </a:r>
            <a:r>
              <a:rPr dirty="0" u="sng" sz="70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5"/>
              </a:rPr>
              <a:t>BY-</a:t>
            </a:r>
            <a:r>
              <a:rPr dirty="0" u="sng" sz="700" spc="-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  <a:hlinkClick r:id="rId5"/>
              </a:rPr>
              <a:t>SA</a:t>
            </a:r>
            <a:r>
              <a:rPr dirty="0" u="none" sz="700" spc="-25">
                <a:solidFill>
                  <a:srgbClr val="FFFFFF"/>
                </a:solidFill>
                <a:latin typeface="Carlito"/>
                <a:cs typeface="Carlito"/>
              </a:rPr>
              <a:t>.</a:t>
            </a:r>
            <a:endParaRPr sz="7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2024-04-01T08:48:39Z</dcterms:created>
  <dcterms:modified xsi:type="dcterms:W3CDTF">2024-04-01T08:48:39Z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2024-04-01T00:00:00Z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2024-04-01T00:00:00Z</vt:filetime>
  </property>
  <property fmtid="{D5CDD505-2E9C-101B-9397-08002B2CF9AE}" pid="5" name="Producer">
    <vt:lpwstr>3-Heights(TM) PDF Security Shell 4.8.25.2 (http://www.pdf-tools.com)</vt:lpwstr>
  </property>
</Properties>
</file>